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7" r:id="rId4"/>
    <p:sldId id="354" r:id="rId5"/>
    <p:sldId id="366" r:id="rId6"/>
    <p:sldId id="297" r:id="rId7"/>
    <p:sldId id="300" r:id="rId8"/>
    <p:sldId id="367" r:id="rId9"/>
    <p:sldId id="369" r:id="rId10"/>
    <p:sldId id="302" r:id="rId11"/>
    <p:sldId id="371" r:id="rId12"/>
    <p:sldId id="364" r:id="rId13"/>
    <p:sldId id="299" r:id="rId14"/>
    <p:sldId id="368" r:id="rId15"/>
    <p:sldId id="336" r:id="rId16"/>
    <p:sldId id="337" r:id="rId17"/>
    <p:sldId id="307" r:id="rId18"/>
    <p:sldId id="374" r:id="rId19"/>
    <p:sldId id="324" r:id="rId20"/>
    <p:sldId id="325" r:id="rId21"/>
    <p:sldId id="341" r:id="rId22"/>
    <p:sldId id="346" r:id="rId23"/>
    <p:sldId id="376" r:id="rId24"/>
    <p:sldId id="375" r:id="rId25"/>
    <p:sldId id="372" r:id="rId26"/>
    <p:sldId id="373" r:id="rId27"/>
    <p:sldId id="362" r:id="rId28"/>
    <p:sldId id="318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60"/>
  </p:normalViewPr>
  <p:slideViewPr>
    <p:cSldViewPr showGuides="1">
      <p:cViewPr varScale="1">
        <p:scale>
          <a:sx n="80" d="100"/>
          <a:sy n="80" d="100"/>
        </p:scale>
        <p:origin x="4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22T10:59:55.761" idx="1">
    <p:pos x="10" y="10"/>
    <p:text>ukoliko se program koji želite upisati ne nalazi u tvom gradu/mjestu možete ih potražiti u obližnjem gradu/mjestu koji nudi smještaj u domu</p:tex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07076-2F53-4760-84C9-DC132E3C3C3E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r-HR"/>
        </a:p>
      </dgm:t>
    </dgm:pt>
    <dgm:pt modelId="{B60A971A-EBAE-4CB7-9ACF-021793F219BF}">
      <dgm:prSet phldrT="[Tekst]"/>
      <dgm:spPr/>
      <dgm:t>
        <a:bodyPr/>
        <a:lstStyle/>
        <a:p>
          <a:r>
            <a:rPr lang="hr-HR" dirty="0"/>
            <a:t>3-godišnje</a:t>
          </a:r>
        </a:p>
      </dgm:t>
    </dgm:pt>
    <dgm:pt modelId="{FF2C10B3-ED6B-4ED8-8BE4-FA2468F55801}" type="parTrans" cxnId="{DE852200-DC28-4BCA-A92C-D7CADC586015}">
      <dgm:prSet/>
      <dgm:spPr/>
      <dgm:t>
        <a:bodyPr/>
        <a:lstStyle/>
        <a:p>
          <a:endParaRPr lang="hr-HR"/>
        </a:p>
      </dgm:t>
    </dgm:pt>
    <dgm:pt modelId="{00113927-974C-4DF9-82C4-D10BAB197E08}" type="sibTrans" cxnId="{DE852200-DC28-4BCA-A92C-D7CADC586015}">
      <dgm:prSet/>
      <dgm:spPr/>
      <dgm:t>
        <a:bodyPr/>
        <a:lstStyle/>
        <a:p>
          <a:endParaRPr lang="hr-HR"/>
        </a:p>
      </dgm:t>
    </dgm:pt>
    <dgm:pt modelId="{A683DB04-129A-42B7-B4AF-8CE246482220}">
      <dgm:prSet phldrT="[Tekst]"/>
      <dgm:spPr/>
      <dgm:t>
        <a:bodyPr/>
        <a:lstStyle/>
        <a:p>
          <a:r>
            <a:rPr lang="hr-HR" dirty="0"/>
            <a:t>4-godišnje</a:t>
          </a:r>
        </a:p>
      </dgm:t>
    </dgm:pt>
    <dgm:pt modelId="{53ADF950-4F21-4C70-A181-70B6E27DE51A}" type="parTrans" cxnId="{85D6261A-B8F1-400C-9463-76A3AA21B2B7}">
      <dgm:prSet/>
      <dgm:spPr/>
      <dgm:t>
        <a:bodyPr/>
        <a:lstStyle/>
        <a:p>
          <a:endParaRPr lang="hr-HR"/>
        </a:p>
      </dgm:t>
    </dgm:pt>
    <dgm:pt modelId="{C49512D8-5DE1-47F1-9831-8BCC66ACEDA2}" type="sibTrans" cxnId="{85D6261A-B8F1-400C-9463-76A3AA21B2B7}">
      <dgm:prSet/>
      <dgm:spPr/>
      <dgm:t>
        <a:bodyPr/>
        <a:lstStyle/>
        <a:p>
          <a:endParaRPr lang="hr-HR"/>
        </a:p>
      </dgm:t>
    </dgm:pt>
    <dgm:pt modelId="{4F1F309B-91B1-4589-9B73-F58EBD24DCE8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EBBD4434-6BC3-44C5-89A8-C275A6780CC5}" type="parTrans" cxnId="{2AEF05D9-316C-4976-A1CF-8791516879E7}">
      <dgm:prSet/>
      <dgm:spPr/>
      <dgm:t>
        <a:bodyPr/>
        <a:lstStyle/>
        <a:p>
          <a:endParaRPr lang="hr-HR"/>
        </a:p>
      </dgm:t>
    </dgm:pt>
    <dgm:pt modelId="{08324146-3281-481D-8330-10C3D8CFAF71}" type="sibTrans" cxnId="{2AEF05D9-316C-4976-A1CF-8791516879E7}">
      <dgm:prSet/>
      <dgm:spPr/>
      <dgm:t>
        <a:bodyPr/>
        <a:lstStyle/>
        <a:p>
          <a:endParaRPr lang="hr-HR"/>
        </a:p>
      </dgm:t>
    </dgm:pt>
    <dgm:pt modelId="{1A672532-915A-4C82-B4DC-DFC72EF642A3}">
      <dgm:prSet phldrT="[Tekst]"/>
      <dgm:spPr/>
      <dgm:t>
        <a:bodyPr anchor="ctr" anchorCtr="0"/>
        <a:lstStyle/>
        <a:p>
          <a:r>
            <a:rPr lang="hr-HR" dirty="0"/>
            <a:t>Nastavak školovanja</a:t>
          </a:r>
        </a:p>
      </dgm:t>
    </dgm:pt>
    <dgm:pt modelId="{6336AAF6-A42D-4A51-9E4C-23518E2BB9A8}" type="parTrans" cxnId="{DD0E903E-EC9D-4401-A3D3-FAE6AC5F1DAC}">
      <dgm:prSet/>
      <dgm:spPr/>
      <dgm:t>
        <a:bodyPr/>
        <a:lstStyle/>
        <a:p>
          <a:endParaRPr lang="hr-HR"/>
        </a:p>
      </dgm:t>
    </dgm:pt>
    <dgm:pt modelId="{AC1E3B4F-4301-4B9B-8482-E61F77C2F44E}" type="sibTrans" cxnId="{DD0E903E-EC9D-4401-A3D3-FAE6AC5F1DAC}">
      <dgm:prSet/>
      <dgm:spPr/>
      <dgm:t>
        <a:bodyPr/>
        <a:lstStyle/>
        <a:p>
          <a:endParaRPr lang="hr-HR"/>
        </a:p>
      </dgm:t>
    </dgm:pt>
    <dgm:pt modelId="{1AF523FE-DEBE-4E16-A06B-579E0DA1BE95}">
      <dgm:prSet phldrT="[Tekst]"/>
      <dgm:spPr/>
      <dgm:t>
        <a:bodyPr anchor="ctr" anchorCtr="0"/>
        <a:lstStyle/>
        <a:p>
          <a:r>
            <a:rPr lang="hr-HR" dirty="0"/>
            <a:t>Izlazak na tržište rada</a:t>
          </a:r>
        </a:p>
      </dgm:t>
    </dgm:pt>
    <dgm:pt modelId="{FA194B19-B359-442D-A1FA-FD1E34859D0A}" type="parTrans" cxnId="{F5E2EAEF-B3AB-4991-AA24-0894B7647E00}">
      <dgm:prSet/>
      <dgm:spPr/>
      <dgm:t>
        <a:bodyPr/>
        <a:lstStyle/>
        <a:p>
          <a:endParaRPr lang="hr-HR"/>
        </a:p>
      </dgm:t>
    </dgm:pt>
    <dgm:pt modelId="{85A330C2-4183-431F-A1D6-3E830CCD16BD}" type="sibTrans" cxnId="{F5E2EAEF-B3AB-4991-AA24-0894B7647E00}">
      <dgm:prSet/>
      <dgm:spPr/>
      <dgm:t>
        <a:bodyPr/>
        <a:lstStyle/>
        <a:p>
          <a:endParaRPr lang="hr-HR"/>
        </a:p>
      </dgm:t>
    </dgm:pt>
    <dgm:pt modelId="{8FB61423-AB2E-4567-8C1E-7D082BBDF81B}" type="pres">
      <dgm:prSet presAssocID="{5A307076-2F53-4760-84C9-DC132E3C3C3E}" presName="Name0" presStyleCnt="0">
        <dgm:presLayoutVars>
          <dgm:dir/>
          <dgm:animLvl val="lvl"/>
          <dgm:resizeHandles/>
        </dgm:presLayoutVars>
      </dgm:prSet>
      <dgm:spPr/>
    </dgm:pt>
    <dgm:pt modelId="{41B6ECE2-B3BD-417F-85F3-94024CEF6256}" type="pres">
      <dgm:prSet presAssocID="{B60A971A-EBAE-4CB7-9ACF-021793F219BF}" presName="linNode" presStyleCnt="0"/>
      <dgm:spPr/>
    </dgm:pt>
    <dgm:pt modelId="{62487E37-74E4-45F4-B6E1-213DFA3CE7E2}" type="pres">
      <dgm:prSet presAssocID="{B60A971A-EBAE-4CB7-9ACF-021793F219BF}" presName="parentShp" presStyleLbl="node1" presStyleIdx="0" presStyleCnt="2">
        <dgm:presLayoutVars>
          <dgm:bulletEnabled val="1"/>
        </dgm:presLayoutVars>
      </dgm:prSet>
      <dgm:spPr/>
    </dgm:pt>
    <dgm:pt modelId="{9B062965-5D3D-4AE8-8318-5885F4F37B05}" type="pres">
      <dgm:prSet presAssocID="{B60A971A-EBAE-4CB7-9ACF-021793F219BF}" presName="childShp" presStyleLbl="bgAccFollowNode1" presStyleIdx="0" presStyleCnt="2">
        <dgm:presLayoutVars>
          <dgm:bulletEnabled val="1"/>
        </dgm:presLayoutVars>
      </dgm:prSet>
      <dgm:spPr/>
    </dgm:pt>
    <dgm:pt modelId="{39B5BEF6-9A8C-47AD-B141-221180C3D777}" type="pres">
      <dgm:prSet presAssocID="{00113927-974C-4DF9-82C4-D10BAB197E08}" presName="spacing" presStyleCnt="0"/>
      <dgm:spPr/>
    </dgm:pt>
    <dgm:pt modelId="{402CD200-9C40-4D78-8089-91E8493F9DA5}" type="pres">
      <dgm:prSet presAssocID="{A683DB04-129A-42B7-B4AF-8CE246482220}" presName="linNode" presStyleCnt="0"/>
      <dgm:spPr/>
    </dgm:pt>
    <dgm:pt modelId="{D9D2F192-AF46-4457-8D89-9260DBBCC455}" type="pres">
      <dgm:prSet presAssocID="{A683DB04-129A-42B7-B4AF-8CE246482220}" presName="parentShp" presStyleLbl="node1" presStyleIdx="1" presStyleCnt="2">
        <dgm:presLayoutVars>
          <dgm:bulletEnabled val="1"/>
        </dgm:presLayoutVars>
      </dgm:prSet>
      <dgm:spPr/>
    </dgm:pt>
    <dgm:pt modelId="{8C862728-F53F-4EFB-8B35-49F8A0315B36}" type="pres">
      <dgm:prSet presAssocID="{A683DB04-129A-42B7-B4AF-8CE246482220}" presName="childShp" presStyleLbl="bgAccFollowNode1" presStyleIdx="1" presStyleCnt="2" custLinFactNeighborY="2117">
        <dgm:presLayoutVars>
          <dgm:bulletEnabled val="1"/>
        </dgm:presLayoutVars>
      </dgm:prSet>
      <dgm:spPr/>
    </dgm:pt>
  </dgm:ptLst>
  <dgm:cxnLst>
    <dgm:cxn modelId="{DE852200-DC28-4BCA-A92C-D7CADC586015}" srcId="{5A307076-2F53-4760-84C9-DC132E3C3C3E}" destId="{B60A971A-EBAE-4CB7-9ACF-021793F219BF}" srcOrd="0" destOrd="0" parTransId="{FF2C10B3-ED6B-4ED8-8BE4-FA2468F55801}" sibTransId="{00113927-974C-4DF9-82C4-D10BAB197E08}"/>
    <dgm:cxn modelId="{F2116F17-01C4-4EB9-BBDE-0F4E39258764}" type="presOf" srcId="{1AF523FE-DEBE-4E16-A06B-579E0DA1BE95}" destId="{9B062965-5D3D-4AE8-8318-5885F4F37B05}" srcOrd="0" destOrd="0" presId="urn:microsoft.com/office/officeart/2005/8/layout/vList6"/>
    <dgm:cxn modelId="{85D6261A-B8F1-400C-9463-76A3AA21B2B7}" srcId="{5A307076-2F53-4760-84C9-DC132E3C3C3E}" destId="{A683DB04-129A-42B7-B4AF-8CE246482220}" srcOrd="1" destOrd="0" parTransId="{53ADF950-4F21-4C70-A181-70B6E27DE51A}" sibTransId="{C49512D8-5DE1-47F1-9831-8BCC66ACEDA2}"/>
    <dgm:cxn modelId="{70E3651F-0191-4C1B-882D-C1C10F7C4FDC}" type="presOf" srcId="{A683DB04-129A-42B7-B4AF-8CE246482220}" destId="{D9D2F192-AF46-4457-8D89-9260DBBCC455}" srcOrd="0" destOrd="0" presId="urn:microsoft.com/office/officeart/2005/8/layout/vList6"/>
    <dgm:cxn modelId="{DD0E903E-EC9D-4401-A3D3-FAE6AC5F1DAC}" srcId="{A683DB04-129A-42B7-B4AF-8CE246482220}" destId="{1A672532-915A-4C82-B4DC-DFC72EF642A3}" srcOrd="1" destOrd="0" parTransId="{6336AAF6-A42D-4A51-9E4C-23518E2BB9A8}" sibTransId="{AC1E3B4F-4301-4B9B-8482-E61F77C2F44E}"/>
    <dgm:cxn modelId="{9B8BE45F-7DAC-4DFD-A614-EE70DF1719ED}" type="presOf" srcId="{1A672532-915A-4C82-B4DC-DFC72EF642A3}" destId="{8C862728-F53F-4EFB-8B35-49F8A0315B36}" srcOrd="0" destOrd="1" presId="urn:microsoft.com/office/officeart/2005/8/layout/vList6"/>
    <dgm:cxn modelId="{8E39EB99-6820-478C-A664-424B900593C5}" type="presOf" srcId="{5A307076-2F53-4760-84C9-DC132E3C3C3E}" destId="{8FB61423-AB2E-4567-8C1E-7D082BBDF81B}" srcOrd="0" destOrd="0" presId="urn:microsoft.com/office/officeart/2005/8/layout/vList6"/>
    <dgm:cxn modelId="{4A3CADD4-72F3-402C-95D3-F228B888E077}" type="presOf" srcId="{B60A971A-EBAE-4CB7-9ACF-021793F219BF}" destId="{62487E37-74E4-45F4-B6E1-213DFA3CE7E2}" srcOrd="0" destOrd="0" presId="urn:microsoft.com/office/officeart/2005/8/layout/vList6"/>
    <dgm:cxn modelId="{2AEF05D9-316C-4976-A1CF-8791516879E7}" srcId="{A683DB04-129A-42B7-B4AF-8CE246482220}" destId="{4F1F309B-91B1-4589-9B73-F58EBD24DCE8}" srcOrd="0" destOrd="0" parTransId="{EBBD4434-6BC3-44C5-89A8-C275A6780CC5}" sibTransId="{08324146-3281-481D-8330-10C3D8CFAF71}"/>
    <dgm:cxn modelId="{EB118EE7-0A9F-4E65-9684-9B97259FA997}" type="presOf" srcId="{4F1F309B-91B1-4589-9B73-F58EBD24DCE8}" destId="{8C862728-F53F-4EFB-8B35-49F8A0315B36}" srcOrd="0" destOrd="0" presId="urn:microsoft.com/office/officeart/2005/8/layout/vList6"/>
    <dgm:cxn modelId="{F5E2EAEF-B3AB-4991-AA24-0894B7647E00}" srcId="{B60A971A-EBAE-4CB7-9ACF-021793F219BF}" destId="{1AF523FE-DEBE-4E16-A06B-579E0DA1BE95}" srcOrd="0" destOrd="0" parTransId="{FA194B19-B359-442D-A1FA-FD1E34859D0A}" sibTransId="{85A330C2-4183-431F-A1D6-3E830CCD16BD}"/>
    <dgm:cxn modelId="{60DB3C0D-2DA0-4107-8229-2EE27FAD4234}" type="presParOf" srcId="{8FB61423-AB2E-4567-8C1E-7D082BBDF81B}" destId="{41B6ECE2-B3BD-417F-85F3-94024CEF6256}" srcOrd="0" destOrd="0" presId="urn:microsoft.com/office/officeart/2005/8/layout/vList6"/>
    <dgm:cxn modelId="{2E7F7B1E-EA4D-4374-A4A5-FF4FCCFC8E05}" type="presParOf" srcId="{41B6ECE2-B3BD-417F-85F3-94024CEF6256}" destId="{62487E37-74E4-45F4-B6E1-213DFA3CE7E2}" srcOrd="0" destOrd="0" presId="urn:microsoft.com/office/officeart/2005/8/layout/vList6"/>
    <dgm:cxn modelId="{0094C524-352F-4692-991D-6CE8B3775BA8}" type="presParOf" srcId="{41B6ECE2-B3BD-417F-85F3-94024CEF6256}" destId="{9B062965-5D3D-4AE8-8318-5885F4F37B05}" srcOrd="1" destOrd="0" presId="urn:microsoft.com/office/officeart/2005/8/layout/vList6"/>
    <dgm:cxn modelId="{BD986A15-B56D-4954-8E0D-6F46A237C136}" type="presParOf" srcId="{8FB61423-AB2E-4567-8C1E-7D082BBDF81B}" destId="{39B5BEF6-9A8C-47AD-B141-221180C3D777}" srcOrd="1" destOrd="0" presId="urn:microsoft.com/office/officeart/2005/8/layout/vList6"/>
    <dgm:cxn modelId="{BBDD191C-81FB-479F-866A-9BCF923C77EF}" type="presParOf" srcId="{8FB61423-AB2E-4567-8C1E-7D082BBDF81B}" destId="{402CD200-9C40-4D78-8089-91E8493F9DA5}" srcOrd="2" destOrd="0" presId="urn:microsoft.com/office/officeart/2005/8/layout/vList6"/>
    <dgm:cxn modelId="{BA3302E6-13EA-4A0B-8B4A-E780272388D7}" type="presParOf" srcId="{402CD200-9C40-4D78-8089-91E8493F9DA5}" destId="{D9D2F192-AF46-4457-8D89-9260DBBCC455}" srcOrd="0" destOrd="0" presId="urn:microsoft.com/office/officeart/2005/8/layout/vList6"/>
    <dgm:cxn modelId="{E40AE88D-BB4C-4F02-867F-FC4E3518A1A0}" type="presParOf" srcId="{402CD200-9C40-4D78-8089-91E8493F9DA5}" destId="{8C862728-F53F-4EFB-8B35-49F8A0315B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7B13A-7B1E-4E0D-91A4-1572875D0BF6}" type="doc">
      <dgm:prSet loTypeId="urn:microsoft.com/office/officeart/2005/8/layout/pList2" loCatId="list" qsTypeId="urn:microsoft.com/office/officeart/2005/8/quickstyle/simple1#2" qsCatId="simple" csTypeId="urn:microsoft.com/office/officeart/2005/8/colors/accent1_2#2" csCatId="accent1" phldr="1"/>
      <dgm:spPr/>
    </dgm:pt>
    <dgm:pt modelId="{6FDB470B-A580-4267-824B-7AA9645E9FB3}">
      <dgm:prSet phldrT="[Text]"/>
      <dgm:spPr/>
      <dgm:t>
        <a:bodyPr/>
        <a:lstStyle/>
        <a:p>
          <a:r>
            <a:rPr lang="hr-HR" dirty="0"/>
            <a:t>www.cisok.hr</a:t>
          </a:r>
        </a:p>
      </dgm:t>
    </dgm:pt>
    <dgm:pt modelId="{CD7F7457-050D-4A91-ADB8-8A5591470BAB}" type="parTrans" cxnId="{7BE394B4-EA6A-48A7-93E5-655666D9BDBA}">
      <dgm:prSet/>
      <dgm:spPr/>
      <dgm:t>
        <a:bodyPr/>
        <a:lstStyle/>
        <a:p>
          <a:endParaRPr lang="hr-HR"/>
        </a:p>
      </dgm:t>
    </dgm:pt>
    <dgm:pt modelId="{8099FCF2-3680-4841-B9DF-4B0CEB22AD88}" type="sibTrans" cxnId="{7BE394B4-EA6A-48A7-93E5-655666D9BDBA}">
      <dgm:prSet/>
      <dgm:spPr/>
      <dgm:t>
        <a:bodyPr/>
        <a:lstStyle/>
        <a:p>
          <a:endParaRPr lang="hr-HR"/>
        </a:p>
      </dgm:t>
    </dgm:pt>
    <dgm:pt modelId="{75B3EA40-B70F-4F68-8AA0-AD1A0B2BB1F6}">
      <dgm:prSet phldrT="[Text]"/>
      <dgm:spPr/>
      <dgm:t>
        <a:bodyPr/>
        <a:lstStyle/>
        <a:p>
          <a:r>
            <a:rPr lang="hr-HR" dirty="0"/>
            <a:t>Popis srednjih škola i obrazovnih programa</a:t>
          </a:r>
        </a:p>
      </dgm:t>
    </dgm:pt>
    <dgm:pt modelId="{C587C240-7224-4F2B-9361-E805B239A607}" type="parTrans" cxnId="{ECC32E83-0BB3-4D61-9F81-04F83DD1F37C}">
      <dgm:prSet/>
      <dgm:spPr/>
      <dgm:t>
        <a:bodyPr/>
        <a:lstStyle/>
        <a:p>
          <a:endParaRPr lang="hr-HR"/>
        </a:p>
      </dgm:t>
    </dgm:pt>
    <dgm:pt modelId="{46A9D336-62E6-4573-B114-C605AFF6B2B8}" type="sibTrans" cxnId="{ECC32E83-0BB3-4D61-9F81-04F83DD1F37C}">
      <dgm:prSet/>
      <dgm:spPr/>
      <dgm:t>
        <a:bodyPr/>
        <a:lstStyle/>
        <a:p>
          <a:endParaRPr lang="hr-HR"/>
        </a:p>
      </dgm:t>
    </dgm:pt>
    <dgm:pt modelId="{D879ABC2-3887-42BD-8E88-A51CAE70AEED}">
      <dgm:prSet phldrT="[Text]"/>
      <dgm:spPr/>
      <dgm:t>
        <a:bodyPr/>
        <a:lstStyle/>
        <a:p>
          <a:r>
            <a:rPr lang="hr-HR" dirty="0"/>
            <a:t>Opisi zanimanja i nastavni planovi</a:t>
          </a:r>
        </a:p>
      </dgm:t>
    </dgm:pt>
    <dgm:pt modelId="{65545F63-1FD8-4618-9DEE-212459B55592}" type="parTrans" cxnId="{46B56AE6-13D6-4CB8-AFFC-5AF32382FD77}">
      <dgm:prSet/>
      <dgm:spPr/>
      <dgm:t>
        <a:bodyPr/>
        <a:lstStyle/>
        <a:p>
          <a:endParaRPr lang="hr-HR"/>
        </a:p>
      </dgm:t>
    </dgm:pt>
    <dgm:pt modelId="{035A7881-7315-4DE2-83A0-0567639FE116}" type="sibTrans" cxnId="{46B56AE6-13D6-4CB8-AFFC-5AF32382FD77}">
      <dgm:prSet/>
      <dgm:spPr/>
      <dgm:t>
        <a:bodyPr/>
        <a:lstStyle/>
        <a:p>
          <a:endParaRPr lang="hr-HR"/>
        </a:p>
      </dgm:t>
    </dgm:pt>
    <dgm:pt modelId="{516E46BA-5A76-43DC-B2CC-14621E8499D0}" type="pres">
      <dgm:prSet presAssocID="{6887B13A-7B1E-4E0D-91A4-1572875D0BF6}" presName="Name0" presStyleCnt="0">
        <dgm:presLayoutVars>
          <dgm:dir/>
          <dgm:resizeHandles val="exact"/>
        </dgm:presLayoutVars>
      </dgm:prSet>
      <dgm:spPr/>
    </dgm:pt>
    <dgm:pt modelId="{AEE259C6-A498-4624-B070-D164E25C02FA}" type="pres">
      <dgm:prSet presAssocID="{6887B13A-7B1E-4E0D-91A4-1572875D0BF6}" presName="bkgdShp" presStyleLbl="alignAccFollowNode1" presStyleIdx="0" presStyleCnt="1"/>
      <dgm:spPr/>
    </dgm:pt>
    <dgm:pt modelId="{4B91A708-4AB6-4D42-A34A-3EEEDE699798}" type="pres">
      <dgm:prSet presAssocID="{6887B13A-7B1E-4E0D-91A4-1572875D0BF6}" presName="linComp" presStyleCnt="0"/>
      <dgm:spPr/>
    </dgm:pt>
    <dgm:pt modelId="{0789C4FE-1E4C-45F8-9B76-86FAA9D08C87}" type="pres">
      <dgm:prSet presAssocID="{6FDB470B-A580-4267-824B-7AA9645E9FB3}" presName="compNode" presStyleCnt="0"/>
      <dgm:spPr/>
    </dgm:pt>
    <dgm:pt modelId="{8F524CE0-5F26-4AB5-B68D-5680BF269302}" type="pres">
      <dgm:prSet presAssocID="{6FDB470B-A580-4267-824B-7AA9645E9FB3}" presName="node" presStyleLbl="node1" presStyleIdx="0" presStyleCnt="3">
        <dgm:presLayoutVars>
          <dgm:bulletEnabled val="1"/>
        </dgm:presLayoutVars>
      </dgm:prSet>
      <dgm:spPr/>
    </dgm:pt>
    <dgm:pt modelId="{ECCB3D50-6095-4913-9DCB-A4CE88F816FA}" type="pres">
      <dgm:prSet presAssocID="{6FDB470B-A580-4267-824B-7AA9645E9FB3}" presName="invisiNode" presStyleLbl="node1" presStyleIdx="0" presStyleCnt="3"/>
      <dgm:spPr/>
    </dgm:pt>
    <dgm:pt modelId="{8F857E53-A1AE-4D17-8D32-155AB245A912}" type="pres">
      <dgm:prSet presAssocID="{6FDB470B-A580-4267-824B-7AA9645E9FB3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D74EEF-413C-4675-BF1F-82CD3C613118}" type="pres">
      <dgm:prSet presAssocID="{8099FCF2-3680-4841-B9DF-4B0CEB22AD88}" presName="sibTrans" presStyleLbl="sibTrans2D1" presStyleIdx="0" presStyleCnt="0"/>
      <dgm:spPr/>
    </dgm:pt>
    <dgm:pt modelId="{2920F5B4-EB46-42D6-860D-24773C6C5C1F}" type="pres">
      <dgm:prSet presAssocID="{75B3EA40-B70F-4F68-8AA0-AD1A0B2BB1F6}" presName="compNode" presStyleCnt="0"/>
      <dgm:spPr/>
    </dgm:pt>
    <dgm:pt modelId="{A2B455EF-7C11-49F8-A433-30AD2A63E977}" type="pres">
      <dgm:prSet presAssocID="{75B3EA40-B70F-4F68-8AA0-AD1A0B2BB1F6}" presName="node" presStyleLbl="node1" presStyleIdx="1" presStyleCnt="3">
        <dgm:presLayoutVars>
          <dgm:bulletEnabled val="1"/>
        </dgm:presLayoutVars>
      </dgm:prSet>
      <dgm:spPr/>
    </dgm:pt>
    <dgm:pt modelId="{9E03725D-61DE-44CB-B843-7D425EE16124}" type="pres">
      <dgm:prSet presAssocID="{75B3EA40-B70F-4F68-8AA0-AD1A0B2BB1F6}" presName="invisiNode" presStyleLbl="node1" presStyleIdx="1" presStyleCnt="3"/>
      <dgm:spPr/>
    </dgm:pt>
    <dgm:pt modelId="{5DEF1B34-2490-48EE-8E4E-5B2646BF0863}" type="pres">
      <dgm:prSet presAssocID="{75B3EA40-B70F-4F68-8AA0-AD1A0B2BB1F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F091D7-5CDE-4ED0-A70B-264ECE072AC7}" type="pres">
      <dgm:prSet presAssocID="{46A9D336-62E6-4573-B114-C605AFF6B2B8}" presName="sibTrans" presStyleLbl="sibTrans2D1" presStyleIdx="0" presStyleCnt="0"/>
      <dgm:spPr/>
    </dgm:pt>
    <dgm:pt modelId="{C4F5E643-0F7E-40DD-921D-C73115253109}" type="pres">
      <dgm:prSet presAssocID="{D879ABC2-3887-42BD-8E88-A51CAE70AEED}" presName="compNode" presStyleCnt="0"/>
      <dgm:spPr/>
    </dgm:pt>
    <dgm:pt modelId="{5C561E71-AC17-4469-A194-0E4864759B70}" type="pres">
      <dgm:prSet presAssocID="{D879ABC2-3887-42BD-8E88-A51CAE70AEED}" presName="node" presStyleLbl="node1" presStyleIdx="2" presStyleCnt="3">
        <dgm:presLayoutVars>
          <dgm:bulletEnabled val="1"/>
        </dgm:presLayoutVars>
      </dgm:prSet>
      <dgm:spPr/>
    </dgm:pt>
    <dgm:pt modelId="{6E041470-6EBD-44EE-86B4-8CB0F7BB0EDE}" type="pres">
      <dgm:prSet presAssocID="{D879ABC2-3887-42BD-8E88-A51CAE70AEED}" presName="invisiNode" presStyleLbl="node1" presStyleIdx="2" presStyleCnt="3"/>
      <dgm:spPr/>
    </dgm:pt>
    <dgm:pt modelId="{867DF6C5-71B7-49F3-83D5-8EEE9B6B0102}" type="pres">
      <dgm:prSet presAssocID="{D879ABC2-3887-42BD-8E88-A51CAE70AEE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D4DCF04-C676-43D5-91F2-02B5CD3D7CE6}" type="presOf" srcId="{46A9D336-62E6-4573-B114-C605AFF6B2B8}" destId="{85F091D7-5CDE-4ED0-A70B-264ECE072AC7}" srcOrd="0" destOrd="0" presId="urn:microsoft.com/office/officeart/2005/8/layout/pList2"/>
    <dgm:cxn modelId="{28BAF616-0D07-46B0-A1F5-48C2A14A7ED2}" type="presOf" srcId="{6887B13A-7B1E-4E0D-91A4-1572875D0BF6}" destId="{516E46BA-5A76-43DC-B2CC-14621E8499D0}" srcOrd="0" destOrd="0" presId="urn:microsoft.com/office/officeart/2005/8/layout/pList2"/>
    <dgm:cxn modelId="{EC8F811E-2C2A-4B82-BFEF-E2D1FDA91A97}" type="presOf" srcId="{D879ABC2-3887-42BD-8E88-A51CAE70AEED}" destId="{5C561E71-AC17-4469-A194-0E4864759B70}" srcOrd="0" destOrd="0" presId="urn:microsoft.com/office/officeart/2005/8/layout/pList2"/>
    <dgm:cxn modelId="{4BF2B827-C711-4650-ABD6-FDAA4E988A70}" type="presOf" srcId="{8099FCF2-3680-4841-B9DF-4B0CEB22AD88}" destId="{26D74EEF-413C-4675-BF1F-82CD3C613118}" srcOrd="0" destOrd="0" presId="urn:microsoft.com/office/officeart/2005/8/layout/pList2"/>
    <dgm:cxn modelId="{AD198C55-57A2-42D6-9D8E-BCB376A32D54}" type="presOf" srcId="{6FDB470B-A580-4267-824B-7AA9645E9FB3}" destId="{8F524CE0-5F26-4AB5-B68D-5680BF269302}" srcOrd="0" destOrd="0" presId="urn:microsoft.com/office/officeart/2005/8/layout/pList2"/>
    <dgm:cxn modelId="{ECC32E83-0BB3-4D61-9F81-04F83DD1F37C}" srcId="{6887B13A-7B1E-4E0D-91A4-1572875D0BF6}" destId="{75B3EA40-B70F-4F68-8AA0-AD1A0B2BB1F6}" srcOrd="1" destOrd="0" parTransId="{C587C240-7224-4F2B-9361-E805B239A607}" sibTransId="{46A9D336-62E6-4573-B114-C605AFF6B2B8}"/>
    <dgm:cxn modelId="{7BE394B4-EA6A-48A7-93E5-655666D9BDBA}" srcId="{6887B13A-7B1E-4E0D-91A4-1572875D0BF6}" destId="{6FDB470B-A580-4267-824B-7AA9645E9FB3}" srcOrd="0" destOrd="0" parTransId="{CD7F7457-050D-4A91-ADB8-8A5591470BAB}" sibTransId="{8099FCF2-3680-4841-B9DF-4B0CEB22AD88}"/>
    <dgm:cxn modelId="{4310BBD9-BCD8-43E3-AD5B-2F0F0CA61B54}" type="presOf" srcId="{75B3EA40-B70F-4F68-8AA0-AD1A0B2BB1F6}" destId="{A2B455EF-7C11-49F8-A433-30AD2A63E977}" srcOrd="0" destOrd="0" presId="urn:microsoft.com/office/officeart/2005/8/layout/pList2"/>
    <dgm:cxn modelId="{46B56AE6-13D6-4CB8-AFFC-5AF32382FD77}" srcId="{6887B13A-7B1E-4E0D-91A4-1572875D0BF6}" destId="{D879ABC2-3887-42BD-8E88-A51CAE70AEED}" srcOrd="2" destOrd="0" parTransId="{65545F63-1FD8-4618-9DEE-212459B55592}" sibTransId="{035A7881-7315-4DE2-83A0-0567639FE116}"/>
    <dgm:cxn modelId="{1F4F111D-A753-4B94-A9EE-1D8AA93FA9CC}" type="presParOf" srcId="{516E46BA-5A76-43DC-B2CC-14621E8499D0}" destId="{AEE259C6-A498-4624-B070-D164E25C02FA}" srcOrd="0" destOrd="0" presId="urn:microsoft.com/office/officeart/2005/8/layout/pList2"/>
    <dgm:cxn modelId="{DA541F13-D96A-4419-A77F-E4928935E159}" type="presParOf" srcId="{516E46BA-5A76-43DC-B2CC-14621E8499D0}" destId="{4B91A708-4AB6-4D42-A34A-3EEEDE699798}" srcOrd="1" destOrd="0" presId="urn:microsoft.com/office/officeart/2005/8/layout/pList2"/>
    <dgm:cxn modelId="{1556DF33-0BEE-4475-B847-102316E5602F}" type="presParOf" srcId="{4B91A708-4AB6-4D42-A34A-3EEEDE699798}" destId="{0789C4FE-1E4C-45F8-9B76-86FAA9D08C87}" srcOrd="0" destOrd="0" presId="urn:microsoft.com/office/officeart/2005/8/layout/pList2"/>
    <dgm:cxn modelId="{06D32E99-3341-47E4-9397-ED4A1CDF1580}" type="presParOf" srcId="{0789C4FE-1E4C-45F8-9B76-86FAA9D08C87}" destId="{8F524CE0-5F26-4AB5-B68D-5680BF269302}" srcOrd="0" destOrd="0" presId="urn:microsoft.com/office/officeart/2005/8/layout/pList2"/>
    <dgm:cxn modelId="{0C5CF89C-0E35-499B-AB45-3B8D2294CDD1}" type="presParOf" srcId="{0789C4FE-1E4C-45F8-9B76-86FAA9D08C87}" destId="{ECCB3D50-6095-4913-9DCB-A4CE88F816FA}" srcOrd="1" destOrd="0" presId="urn:microsoft.com/office/officeart/2005/8/layout/pList2"/>
    <dgm:cxn modelId="{3A774F82-7B13-4E9C-99C0-ACEC85DB3650}" type="presParOf" srcId="{0789C4FE-1E4C-45F8-9B76-86FAA9D08C87}" destId="{8F857E53-A1AE-4D17-8D32-155AB245A912}" srcOrd="2" destOrd="0" presId="urn:microsoft.com/office/officeart/2005/8/layout/pList2"/>
    <dgm:cxn modelId="{E9435439-957A-4969-A68A-8FDE1FF8E148}" type="presParOf" srcId="{4B91A708-4AB6-4D42-A34A-3EEEDE699798}" destId="{26D74EEF-413C-4675-BF1F-82CD3C613118}" srcOrd="1" destOrd="0" presId="urn:microsoft.com/office/officeart/2005/8/layout/pList2"/>
    <dgm:cxn modelId="{B1FC2407-EA55-4D99-98E8-F717E5627DED}" type="presParOf" srcId="{4B91A708-4AB6-4D42-A34A-3EEEDE699798}" destId="{2920F5B4-EB46-42D6-860D-24773C6C5C1F}" srcOrd="2" destOrd="0" presId="urn:microsoft.com/office/officeart/2005/8/layout/pList2"/>
    <dgm:cxn modelId="{E14779CD-EFA0-4953-AB73-467EFC8DE0C0}" type="presParOf" srcId="{2920F5B4-EB46-42D6-860D-24773C6C5C1F}" destId="{A2B455EF-7C11-49F8-A433-30AD2A63E977}" srcOrd="0" destOrd="0" presId="urn:microsoft.com/office/officeart/2005/8/layout/pList2"/>
    <dgm:cxn modelId="{6C28F782-F447-4D49-9327-3E3B6B378856}" type="presParOf" srcId="{2920F5B4-EB46-42D6-860D-24773C6C5C1F}" destId="{9E03725D-61DE-44CB-B843-7D425EE16124}" srcOrd="1" destOrd="0" presId="urn:microsoft.com/office/officeart/2005/8/layout/pList2"/>
    <dgm:cxn modelId="{751DD9EF-2531-437E-A9B9-0ABC000094A7}" type="presParOf" srcId="{2920F5B4-EB46-42D6-860D-24773C6C5C1F}" destId="{5DEF1B34-2490-48EE-8E4E-5B2646BF0863}" srcOrd="2" destOrd="0" presId="urn:microsoft.com/office/officeart/2005/8/layout/pList2"/>
    <dgm:cxn modelId="{C808FF6C-FBE7-495C-B2C1-B6C073F489D1}" type="presParOf" srcId="{4B91A708-4AB6-4D42-A34A-3EEEDE699798}" destId="{85F091D7-5CDE-4ED0-A70B-264ECE072AC7}" srcOrd="3" destOrd="0" presId="urn:microsoft.com/office/officeart/2005/8/layout/pList2"/>
    <dgm:cxn modelId="{8484BD48-B0C7-4C76-8012-71E719D2998B}" type="presParOf" srcId="{4B91A708-4AB6-4D42-A34A-3EEEDE699798}" destId="{C4F5E643-0F7E-40DD-921D-C73115253109}" srcOrd="4" destOrd="0" presId="urn:microsoft.com/office/officeart/2005/8/layout/pList2"/>
    <dgm:cxn modelId="{E83D1E23-CCFD-4873-859D-9FE5FBCADD9F}" type="presParOf" srcId="{C4F5E643-0F7E-40DD-921D-C73115253109}" destId="{5C561E71-AC17-4469-A194-0E4864759B70}" srcOrd="0" destOrd="0" presId="urn:microsoft.com/office/officeart/2005/8/layout/pList2"/>
    <dgm:cxn modelId="{7E58EA1F-7894-45A2-8AA8-F17A1A9355A9}" type="presParOf" srcId="{C4F5E643-0F7E-40DD-921D-C73115253109}" destId="{6E041470-6EBD-44EE-86B4-8CB0F7BB0EDE}" srcOrd="1" destOrd="0" presId="urn:microsoft.com/office/officeart/2005/8/layout/pList2"/>
    <dgm:cxn modelId="{11B65CA6-B245-4B72-9B71-E06B308A0032}" type="presParOf" srcId="{C4F5E643-0F7E-40DD-921D-C73115253109}" destId="{867DF6C5-71B7-49F3-83D5-8EEE9B6B010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62965-5D3D-4AE8-8318-5885F4F37B05}">
      <dsp:nvSpPr>
        <dsp:cNvPr id="0" name=""/>
        <dsp:cNvSpPr/>
      </dsp:nvSpPr>
      <dsp:spPr>
        <a:xfrm>
          <a:off x="2937926" y="496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</dsp:txBody>
      <dsp:txXfrm>
        <a:off x="2937926" y="242342"/>
        <a:ext cx="3681352" cy="1451073"/>
      </dsp:txXfrm>
    </dsp:sp>
    <dsp:sp modelId="{62487E37-74E4-45F4-B6E1-213DFA3CE7E2}">
      <dsp:nvSpPr>
        <dsp:cNvPr id="0" name=""/>
        <dsp:cNvSpPr/>
      </dsp:nvSpPr>
      <dsp:spPr>
        <a:xfrm>
          <a:off x="0" y="496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3-godišnje</a:t>
          </a:r>
        </a:p>
      </dsp:txBody>
      <dsp:txXfrm>
        <a:off x="94447" y="94943"/>
        <a:ext cx="2749032" cy="1745871"/>
      </dsp:txXfrm>
    </dsp:sp>
    <dsp:sp modelId="{8C862728-F53F-4EFB-8B35-49F8A0315B36}">
      <dsp:nvSpPr>
        <dsp:cNvPr id="0" name=""/>
        <dsp:cNvSpPr/>
      </dsp:nvSpPr>
      <dsp:spPr>
        <a:xfrm>
          <a:off x="2937926" y="2129234"/>
          <a:ext cx="4406889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Izlazak na tržište rada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/>
            <a:t>Nastavak školovanja</a:t>
          </a:r>
        </a:p>
      </dsp:txBody>
      <dsp:txXfrm>
        <a:off x="2937926" y="2371080"/>
        <a:ext cx="3681352" cy="1451073"/>
      </dsp:txXfrm>
    </dsp:sp>
    <dsp:sp modelId="{D9D2F192-AF46-4457-8D89-9260DBBCC455}">
      <dsp:nvSpPr>
        <dsp:cNvPr id="0" name=""/>
        <dsp:cNvSpPr/>
      </dsp:nvSpPr>
      <dsp:spPr>
        <a:xfrm>
          <a:off x="0" y="2128738"/>
          <a:ext cx="2937926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4-godišnje</a:t>
          </a:r>
        </a:p>
      </dsp:txBody>
      <dsp:txXfrm>
        <a:off x="94447" y="2223185"/>
        <a:ext cx="2749032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259C6-A498-4624-B070-D164E25C02FA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7E53-A1AE-4D17-8D32-155AB245A912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CE0-5F26-4AB5-B68D-5680BF269302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www.cisok.hr</a:t>
          </a:r>
        </a:p>
      </dsp:txBody>
      <dsp:txXfrm rot="10800000">
        <a:off x="237949" y="1828799"/>
        <a:ext cx="1680560" cy="2180130"/>
      </dsp:txXfrm>
    </dsp:sp>
    <dsp:sp modelId="{5DEF1B34-2490-48EE-8E4E-5B2646BF0863}">
      <dsp:nvSpPr>
        <dsp:cNvPr id="0" name=""/>
        <dsp:cNvSpPr/>
      </dsp:nvSpPr>
      <dsp:spPr>
        <a:xfrm>
          <a:off x="215265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455EF-7C11-49F8-A433-30AD2A63E977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Popis srednjih škola i obrazovnih programa</a:t>
          </a:r>
        </a:p>
      </dsp:txBody>
      <dsp:txXfrm rot="10800000">
        <a:off x="2207720" y="1828799"/>
        <a:ext cx="1680560" cy="2180130"/>
      </dsp:txXfrm>
    </dsp:sp>
    <dsp:sp modelId="{867DF6C5-71B7-49F3-83D5-8EEE9B6B0102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61E71-AC17-4469-A194-0E4864759B70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Opisi zanimanja i nastavni planovi</a:t>
          </a:r>
        </a:p>
      </dsp:txBody>
      <dsp:txXfrm rot="10800000">
        <a:off x="4177490" y="1828799"/>
        <a:ext cx="1680560" cy="21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2-12-30T08:59: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hr-HR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t>25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4C4-EECC-4107-AF54-05A42B12FFD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FC64-FD1F-4109-B54E-477121A7EA35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6615-660A-4483-900A-2D7C4D11D39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0053-50B0-4A33-A065-42459634974B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DBF3-1940-4D4A-8143-7F98D4DDA1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F6A1-CA46-41DA-A120-0DDD8C347689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582F-394A-4D09-AB3B-37BD45314D0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ECF-7543-4576-B920-6124E1BA4827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9F74-8588-4982-91D9-08DF89C2B2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9A17-AD14-4BA7-9685-A607FF4DF726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FF6-0BD3-4576-ADE8-0C9420CFC1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2BC3-994C-40BA-B369-262B7901C5C4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C500-DDA0-47CC-898C-7A25671FFA3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ECB1-4016-4E5A-BF02-04E1FD96E8D5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0437-A444-4989-96C7-6B062B39F8C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418D-6F4F-4535-8BAD-2FC52EBE2707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D7A4-F494-44BE-8E2A-50BE9AD1CB1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64E3-22D0-4038-9E39-106378C7C828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A4E81-F95F-431E-9E65-7DA6B7ABB04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FA19-D09B-4052-BEDA-5DB55FD39078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2282-E8AE-4D4F-9D35-31C3875365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CBF3-497D-4225-8BE3-5F67E1380829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12.5.2026.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F80BE8-D138-4751-A3AE-AA46985039E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t>12.5.2026.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2319D-4F16-4E6B-9E7F-D85032E86D8A}" type="slidenum">
              <a:rPr lang="hr-HR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-usmjeravanje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>
                <a:solidFill>
                  <a:schemeClr val="bg1"/>
                </a:solidFill>
              </a:rPr>
              <a:t>Centar za informiranje</a:t>
            </a: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>
                <a:solidFill>
                  <a:schemeClr val="bg1"/>
                </a:solidFill>
              </a:rPr>
            </a:br>
            <a:br>
              <a:rPr lang="hr-HR" sz="3600" b="1" dirty="0">
                <a:solidFill>
                  <a:schemeClr val="bg1"/>
                </a:solidFill>
              </a:rPr>
            </a:br>
            <a:r>
              <a:rPr lang="hr-HR" sz="3600" b="1" dirty="0">
                <a:solidFill>
                  <a:schemeClr val="bg1"/>
                </a:solidFill>
              </a:rPr>
              <a:t>UPIS U SREDNJU ŠKOLU- pregled srednjoškolskih obrazovnih programa i zanimanja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r>
              <a:rPr lang="hr-HR" sz="1400" dirty="0">
                <a:solidFill>
                  <a:schemeClr val="bg1"/>
                </a:solidFill>
              </a:rPr>
              <a:t>Zagreb, 2026./2027.</a:t>
            </a: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50901"/>
            <a:ext cx="4961190" cy="855373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21299"/>
          </a:xfrm>
        </p:spPr>
        <p:txBody>
          <a:bodyPr/>
          <a:lstStyle/>
          <a:p>
            <a:pPr marL="0" lv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Dualno obrazovanje (DO)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oblik strukovnog obrazovanja koji kombinira učenje u ustanovi za strukovno obrazovanje, koja može biti i regionalni centar kompetentnosti i u gospodarskome subjektu odnosno na radnome mjestu.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4689839"/>
            <a:ext cx="2701398" cy="1925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196752"/>
            <a:ext cx="1416608" cy="2275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15" y="4667968"/>
            <a:ext cx="3120453" cy="19478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6172200" cy="3217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četverogodišnje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nude obrazovne programe za učenike koji se odlikuju specifičnim sposobnostima u području glazbe, plesa, likovne umjetnosti i dizajna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izrada i obrana završnog rada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58925"/>
            <a:ext cx="752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</a:rPr>
              <a:t>UMJETNIČKE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438400" cy="23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3909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4800"/>
            <a:ext cx="2085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PROHODNOST SREDNJIH ŠKOLA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060848"/>
            <a:ext cx="4968552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368152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Za što pripremaju strukovne škole?</a:t>
            </a:r>
            <a:endParaRPr lang="hr-HR" sz="4200" dirty="0"/>
          </a:p>
        </p:txBody>
      </p:sp>
      <p:graphicFrame>
        <p:nvGraphicFramePr>
          <p:cNvPr id="6" name="Dijagram 5"/>
          <p:cNvGraphicFramePr/>
          <p:nvPr/>
        </p:nvGraphicFramePr>
        <p:xfrm>
          <a:off x="899592" y="2132856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kojih škola možete polagati državnu maturu i upisati fakultet?</a:t>
            </a:r>
            <a:endParaRPr lang="hr-HR" sz="42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488332"/>
            <a:ext cx="8229600" cy="72008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dirty="0"/>
              <a:t>Državnu maturu možete polagati nakon završene srednje škole u trajanju od 4 ili 5 godina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789040"/>
            <a:ext cx="4379309" cy="2530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4937" y="692696"/>
            <a:ext cx="8071048" cy="5528419"/>
          </a:xfrm>
        </p:spPr>
        <p:txBody>
          <a:bodyPr/>
          <a:lstStyle/>
          <a:p>
            <a:pPr marL="0" indent="0" algn="ctr">
              <a:buNone/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UPIS FAKULTETA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državne mature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(uvjet – završena četverogodišnja/petogodišnja škola)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obaveznih predmeta:</a:t>
            </a: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hrvatski, matematika, strani jezik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izbornih predmeta</a:t>
            </a:r>
          </a:p>
          <a:p>
            <a:pPr marL="0" indent="0">
              <a:buNone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Polaganje posebnog prijemnog ispita i vrednovanje srednjoškolskog prosjeka ocjena (ovisi o fakultetu i programu koji se upisuje)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Kriterije upisa možete pronaći na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www.postani-student.hr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00" name="Picture 4" descr="Zašto je fakultet važan? – Fakul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27076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Popis svih srednjih škola, programa i uvjete upisa možete pronaći na</a:t>
            </a:r>
            <a:r>
              <a:rPr lang="hr-HR" sz="2400" dirty="0"/>
              <a:t> </a:t>
            </a:r>
            <a:r>
              <a:rPr lang="hr-HR" sz="2400" dirty="0">
                <a:hlinkClick r:id="rId2"/>
              </a:rPr>
              <a:t>www.upisi.hr</a:t>
            </a:r>
            <a:r>
              <a:rPr lang="hr-HR" sz="2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9725"/>
            <a:ext cx="8229600" cy="43069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www.cisok.hr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463780"/>
            <a:ext cx="7758577" cy="466238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99200" y="1330920"/>
            <a:ext cx="612360" cy="6127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1298160" y="3339720"/>
            <a:ext cx="1594440" cy="200520"/>
          </a:xfrm>
          <a:prstGeom prst="trapezoid">
            <a:avLst>
              <a:gd name="adj" fmla="val 60682"/>
            </a:avLst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1213477" y="3771858"/>
              <a:ext cx="360" cy="360"/>
            </p14:xfrm>
          </p:contentPart>
        </mc:Choice>
        <mc:Fallback xmlns="">
          <p:pic>
            <p:nvPicPr>
              <p:cNvPr id="20" name="Ink 19"/>
            </p:nvPicPr>
            <p:blipFill>
              <a:blip r:embed="rId5"/>
            </p:blipFill>
            <p:spPr>
              <a:xfrm>
                <a:off x="1213477" y="3771858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4300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rgbClr val="00B0F0"/>
                </a:solidFill>
              </a:rPr>
              <a:t>Brošura </a:t>
            </a:r>
            <a:br>
              <a:rPr lang="hr-HR" sz="4000" b="1" dirty="0">
                <a:solidFill>
                  <a:srgbClr val="00B0F0"/>
                </a:solidFill>
              </a:rPr>
            </a:br>
            <a:r>
              <a:rPr lang="hr-HR" sz="4000" b="1" dirty="0">
                <a:solidFill>
                  <a:srgbClr val="00B0F0"/>
                </a:solidFill>
              </a:rPr>
              <a:t>„Kamo nakon osnovne škole?”</a:t>
            </a:r>
          </a:p>
        </p:txBody>
      </p:sp>
      <p:pic>
        <p:nvPicPr>
          <p:cNvPr id="4" name="Content Placeholder 3" descr="kam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916832"/>
            <a:ext cx="3425211" cy="4525963"/>
          </a:xfrm>
        </p:spPr>
      </p:pic>
      <p:sp>
        <p:nvSpPr>
          <p:cNvPr id="3" name="Oval 2"/>
          <p:cNvSpPr/>
          <p:nvPr/>
        </p:nvSpPr>
        <p:spPr>
          <a:xfrm rot="19531188">
            <a:off x="161537" y="1834704"/>
            <a:ext cx="1906915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upoznajte sebe</a:t>
            </a:r>
          </a:p>
        </p:txBody>
      </p:sp>
      <p:sp>
        <p:nvSpPr>
          <p:cNvPr id="5" name="Oval 4"/>
          <p:cNvSpPr/>
          <p:nvPr/>
        </p:nvSpPr>
        <p:spPr>
          <a:xfrm rot="1388587">
            <a:off x="7095169" y="1620401"/>
            <a:ext cx="1800200" cy="1800200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popis škola i programa</a:t>
            </a:r>
          </a:p>
        </p:txBody>
      </p:sp>
      <p:sp>
        <p:nvSpPr>
          <p:cNvPr id="6" name="Oval 5"/>
          <p:cNvSpPr/>
          <p:nvPr/>
        </p:nvSpPr>
        <p:spPr>
          <a:xfrm rot="20934286">
            <a:off x="388615" y="3917911"/>
            <a:ext cx="2146202" cy="2199535"/>
          </a:xfrm>
          <a:prstGeom prst="ellipse">
            <a:avLst/>
          </a:prstGeom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najtraženija zanimanja</a:t>
            </a:r>
          </a:p>
        </p:txBody>
      </p:sp>
      <p:sp>
        <p:nvSpPr>
          <p:cNvPr id="7" name="Oval 6"/>
          <p:cNvSpPr/>
          <p:nvPr/>
        </p:nvSpPr>
        <p:spPr>
          <a:xfrm>
            <a:off x="6345726" y="3356992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stipendije</a:t>
            </a:r>
          </a:p>
        </p:txBody>
      </p:sp>
      <p:sp>
        <p:nvSpPr>
          <p:cNvPr id="8" name="Oval 7"/>
          <p:cNvSpPr/>
          <p:nvPr/>
        </p:nvSpPr>
        <p:spPr>
          <a:xfrm rot="437268">
            <a:off x="7165206" y="5023558"/>
            <a:ext cx="1800200" cy="1800200"/>
          </a:xfrm>
          <a:prstGeom prst="ellipse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prstClr val="black"/>
                </a:solidFill>
              </a:rPr>
              <a:t>nastavni planovi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232248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</a:rPr>
              <a:t>Gdje možete pronaći brošuru Kamo nakon osnovne škole i što u njoj možete doznati?</a:t>
            </a:r>
            <a:endParaRPr lang="hr-HR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/>
          <a:lstStyle/>
          <a:p>
            <a:r>
              <a:rPr lang="hr-HR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ODABIR SREDNJE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628800"/>
            <a:ext cx="7772262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800" dirty="0">
                <a:latin typeface="+mj-lt"/>
              </a:rPr>
              <a:t>Kod odabira srednje škole jako je važno: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vrstama srednjih škola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latin typeface="+mj-lt"/>
              </a:rPr>
              <a:t>informirati se </a:t>
            </a:r>
            <a:r>
              <a:rPr lang="hr-HR" sz="2800" b="1" dirty="0">
                <a:latin typeface="+mj-lt"/>
              </a:rPr>
              <a:t>o obrazovnim programima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opisima zanimanja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latin typeface="+mj-lt"/>
              </a:rPr>
              <a:t>Informirati se o </a:t>
            </a:r>
            <a:r>
              <a:rPr lang="hr-HR" sz="2800" b="1" dirty="0">
                <a:latin typeface="+mj-lt"/>
              </a:rPr>
              <a:t>nastavnim planovima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800" b="1" dirty="0">
                <a:latin typeface="+mj-lt"/>
              </a:rPr>
              <a:t>posjetiti škole </a:t>
            </a:r>
            <a:r>
              <a:rPr lang="hr-HR" sz="2800" dirty="0">
                <a:latin typeface="+mj-lt"/>
              </a:rPr>
              <a:t>o kojima razmišljaš </a:t>
            </a:r>
            <a:r>
              <a:rPr lang="hr-HR" sz="2400" dirty="0">
                <a:latin typeface="+mj-lt"/>
              </a:rPr>
              <a:t>(Dani otvorenih vrata škole)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latin typeface="+mj-lt"/>
              </a:rPr>
              <a:t>Posjetiti Državno natjecanje učenika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400" dirty="0">
                <a:latin typeface="+mj-lt"/>
              </a:rPr>
              <a:t>     strukovnih škola – </a:t>
            </a:r>
            <a:r>
              <a:rPr lang="hr-HR" sz="2400" dirty="0" err="1">
                <a:latin typeface="+mj-lt"/>
              </a:rPr>
              <a:t>WorldSkills</a:t>
            </a:r>
            <a:r>
              <a:rPr lang="hr-HR" sz="2400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  <p:pic>
        <p:nvPicPr>
          <p:cNvPr id="4" name="Picture 4" descr="srednja_skol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30" y="4625752"/>
            <a:ext cx="252847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0" y="294837"/>
            <a:ext cx="5115639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3688" y="229830"/>
            <a:ext cx="4495800" cy="6456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88" y="2348880"/>
            <a:ext cx="2444708" cy="18655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Stranice škole</a:t>
            </a:r>
            <a:r>
              <a:rPr lang="hr-HR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Informacije o nastavnim planovima, programima, dodatnim aktivnostima, Danima otvorenih vrata škole i sl. možeš pronaći na stranicama škole.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27" y="3933056"/>
            <a:ext cx="2679944" cy="208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863182"/>
            <a:ext cx="2157118" cy="22075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720" y="1463780"/>
            <a:ext cx="5328592" cy="506808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5805264"/>
            <a:ext cx="1302120" cy="268200"/>
          </a:xfrm>
          <a:prstGeom prst="ellipse">
            <a:avLst/>
          </a:prstGeom>
          <a:noFill/>
          <a:ln w="24000">
            <a:solidFill>
              <a:srgbClr val="316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3165BB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E-usmjeravanje</a:t>
            </a:r>
            <a:b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www.e-usmjeravanje.hr</a:t>
            </a:r>
            <a:r>
              <a:rPr lang="hr-H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1669" y="1600200"/>
            <a:ext cx="4900661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535" y="43071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00B0F0"/>
                </a:solidFill>
              </a:rPr>
              <a:t>Usluge Centra namijenjene učenicima osmih razreda: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Individualno informiranje i savjetovanje: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opisi zanimanja, info materijali o školama, obrazovnim programima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informacije o uvjetima upisa u srednje škole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informacije o deficitarnim zanimanjima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informacije o </a:t>
            </a:r>
            <a:r>
              <a:rPr lang="hr-HR" sz="2400" dirty="0" err="1"/>
              <a:t>zapošljivosti</a:t>
            </a:r>
            <a:r>
              <a:rPr lang="hr-HR" sz="2400" dirty="0"/>
              <a:t> </a:t>
            </a:r>
          </a:p>
          <a:p>
            <a:pPr marL="0" indent="0">
              <a:buNone/>
            </a:pPr>
            <a:r>
              <a:rPr lang="hr-HR" sz="2400" dirty="0"/>
              <a:t>    pojedinih zanimanja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upitnici interesa i osobnosti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7170" name="Picture 2" descr="Informadur - Profesionalno usmjeravanje učenika osnovnih škola u CISOK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60" y="4437112"/>
            <a:ext cx="4013434" cy="2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3833942"/>
            <a:ext cx="2267298" cy="30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03452" y="2293058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sz="2400" dirty="0"/>
              <a:t>Ulica SR Njemačke 6</a:t>
            </a:r>
          </a:p>
          <a:p>
            <a:pPr algn="ctr" eaLnBrk="1" hangingPunct="1"/>
            <a:r>
              <a:rPr lang="hr-HR" sz="2400" dirty="0"/>
              <a:t>6447-305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1312689" y="836712"/>
            <a:ext cx="655320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hr-HR" dirty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hr-HR" sz="9300" b="1" dirty="0">
                <a:solidFill>
                  <a:srgbClr val="00B0F0"/>
                </a:solidFill>
              </a:rPr>
              <a:t>HVALA NA PAŽNJI</a:t>
            </a:r>
            <a:r>
              <a:rPr lang="en-US" sz="9300" b="1" dirty="0">
                <a:solidFill>
                  <a:srgbClr val="00B0F0"/>
                </a:solidFill>
              </a:rPr>
              <a:t> </a:t>
            </a:r>
            <a:r>
              <a:rPr lang="hr-HR" sz="9300" b="1" dirty="0">
                <a:solidFill>
                  <a:srgbClr val="00B0F0"/>
                </a:solidFill>
              </a:rPr>
              <a:t>!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55576" y="2297731"/>
            <a:ext cx="345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sz="2400" dirty="0"/>
              <a:t>Trg hrvatskih pavlina 4</a:t>
            </a:r>
          </a:p>
          <a:p>
            <a:pPr algn="ctr" eaLnBrk="1" hangingPunct="1"/>
            <a:r>
              <a:rPr lang="hr-HR" sz="2400" dirty="0"/>
              <a:t>6449-627</a:t>
            </a:r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-zagreb1@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SREDNJIH ŠKOLA</a:t>
            </a:r>
            <a:endParaRPr lang="hr-HR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30" y="1600200"/>
            <a:ext cx="6207740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042130"/>
            <a:ext cx="8452048" cy="411506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Gimnazije su četverogodišnje općeobrazovne škole.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Razlikujemo opće, jezične, klasične, prirodoslovne i prirodoslovno – matematičke, umjetničke.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Gimnazijski programi ne osposobljavaju za konkretno zanimanje, već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pripremaju za nastavak obrazovanja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na nekoj od visokoškolskih ustanova.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Državna matura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 je obvezna 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za učenike koji završavaju 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gimnaziju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 jer tek nakon uspješno završena četiri razreda gimnazije i uspješno položene državne mature učenik dobiva svjedodžbu o završetku srednje škole. Bez položene državne mature smatra se da učenik nije završio srednje obrazovanje.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4545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GIMNAZIJE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6484"/>
            <a:ext cx="2160240" cy="200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4"/>
            <a:ext cx="1218147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53034"/>
            <a:ext cx="6351240" cy="5276366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sigura</a:t>
            </a: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vaju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 i stručno obrazovanje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iz određenog područja kako bi osposobili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učenike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za obavljanje poslova određenog zanimanja, odnosno nastavka obrazovanja na studiju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če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općeobrazovni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predmeti i posebni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strukovni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sadržaji te se pohađa </a:t>
            </a:r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praktična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nastava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4274" y="476539"/>
            <a:ext cx="7906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3034"/>
            <a:ext cx="2000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01" y="3861048"/>
            <a:ext cx="1414799" cy="25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163407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STRUKOVNE ŠKOLE</a:t>
            </a:r>
            <a:endParaRPr lang="hr-HR" sz="3600" dirty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0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Četverogodišnje i petogodišnje škole:</a:t>
            </a:r>
            <a:r>
              <a:rPr lang="hr-HR" sz="2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Škola za medicinske sestre/tehničare je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jedina petogodišnja škola.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Učenici imaju oko 100 sati godišnje stručne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prakse.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nekim školama moguće se obrazovati za 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različite programe (npr. Upravna škola Zagreb</a:t>
            </a:r>
          </a:p>
          <a:p>
            <a:pPr marL="0" indent="0">
              <a:buNone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nudi programe Poslovnog tajnika i Upravnog referenta).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može polagati državnu maturu ukoliko želi.</a:t>
            </a:r>
          </a:p>
          <a:p>
            <a:pPr marL="0" indent="0">
              <a:buNone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949449"/>
            <a:ext cx="2195467" cy="1386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772816"/>
            <a:ext cx="1795594" cy="3220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Pripremaju učenike za rad u industriji, gospodarstvu i obrtništvu; postoje programi za industrijska zanimanja i programi za obrtnička zanimanja.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 err="1"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guć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uju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brzo uključivanje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 svijet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Stručna praksa i praktična nastava obuhvaćaju oko polovice nastave.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749331"/>
            <a:ext cx="1728192" cy="21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63098"/>
            <a:ext cx="19621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78" y="1268760"/>
            <a:ext cx="5688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Obrtnički programi obrazovanja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 mogu odvijati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jedinstvenom modelu obrazovanja (JMO)</a:t>
            </a:r>
            <a:r>
              <a:rPr lang="hr-HR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teorijska nastava (većinom u školi) </a:t>
            </a:r>
            <a:r>
              <a:rPr lang="hr-HR" sz="2400" u="sng" dirty="0">
                <a:latin typeface="Arial" panose="020B0604020202020204" pitchFamily="34" charset="0"/>
                <a:cs typeface="Arial" panose="020B0604020202020204" pitchFamily="34" charset="0"/>
              </a:rPr>
              <a:t>odvojena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od praktičnog rada i praktične nastave (npr. kod obrtnika u radionici).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upis u ove programe obrazovanja potrebno je sklopiti </a:t>
            </a:r>
            <a:r>
              <a:rPr lang="hr-HR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ugovor o naukovanju </a:t>
            </a:r>
            <a:r>
              <a:rPr lang="hr-H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obrtnikom koji za to ima odobrenje Hrvatske obrtničke komore.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5259" y="430375"/>
            <a:ext cx="539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40768"/>
            <a:ext cx="1927189" cy="257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365104"/>
            <a:ext cx="2709636" cy="16085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STRUKOVNE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Trogodišnje škole:</a:t>
            </a:r>
            <a:endParaRPr lang="hr-HR" sz="2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>
                <a:latin typeface="Arial" panose="020B0604020202020204" pitchFamily="34" charset="0"/>
                <a:cs typeface="Arial" panose="020B0604020202020204" pitchFamily="34" charset="0"/>
              </a:rPr>
              <a:t>Industrijski model obrazovanja (IG) 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podrazumijeva izvođenje teorijske i praktične nastave u školskim učionicama, školskim radionicama i industrijskim pogonima.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Učenici polažu završni ispit i stječu srednju stručnu spremu i određeno zanimanje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24744"/>
            <a:ext cx="1761823" cy="184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2630664" cy="1642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0</TotalTime>
  <Words>740</Words>
  <Application>Microsoft Office PowerPoint</Application>
  <PresentationFormat>Prikaz na zaslonu (4:3)</PresentationFormat>
  <Paragraphs>113</Paragraphs>
  <Slides>26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1_Office Theme</vt:lpstr>
      <vt:lpstr>CISOK template</vt:lpstr>
      <vt:lpstr>3_Office Theme</vt:lpstr>
      <vt:lpstr>Centar za informiranje i savjetovanje o karijeri  UPIS U SREDNJU ŠKOLU- pregled srednjoškolskih obrazovnih programa i zanimanja</vt:lpstr>
      <vt:lpstr>ODABIR SREDNJE ŠKOLE</vt:lpstr>
      <vt:lpstr>VRSTE SREDNJIH ŠKOLA</vt:lpstr>
      <vt:lpstr>PowerPoint prezentacija</vt:lpstr>
      <vt:lpstr>PowerPoint prezentacija</vt:lpstr>
      <vt:lpstr>STRUKOVNE ŠKOLE</vt:lpstr>
      <vt:lpstr>STRUKOVNE ŠKOLE</vt:lpstr>
      <vt:lpstr>PowerPoint prezentacija</vt:lpstr>
      <vt:lpstr>STRUKOVNE ŠKOLE</vt:lpstr>
      <vt:lpstr>STRUKOVNE ŠKOLE</vt:lpstr>
      <vt:lpstr>PowerPoint prezentacija</vt:lpstr>
      <vt:lpstr>PROHODNOST SREDNJIH ŠKOLA</vt:lpstr>
      <vt:lpstr>Za što pripremaju strukovne škole?</vt:lpstr>
      <vt:lpstr>Nakon kojih škola možete polagati državnu maturu i upisati fakultet?</vt:lpstr>
      <vt:lpstr>PowerPoint prezentacija</vt:lpstr>
      <vt:lpstr>Popis svih srednjih škola, programa i uvjete upisa možete pronaći na www.upisi.hr </vt:lpstr>
      <vt:lpstr>www.cisok.hr</vt:lpstr>
      <vt:lpstr>Brošura  „Kamo nakon osnovne škole?”</vt:lpstr>
      <vt:lpstr>Gdje možete pronaći brošuru Kamo nakon osnovne škole i što u njoj možete doznati?</vt:lpstr>
      <vt:lpstr>PowerPoint prezentacija</vt:lpstr>
      <vt:lpstr>PowerPoint prezentacija</vt:lpstr>
      <vt:lpstr>Stranice škole </vt:lpstr>
      <vt:lpstr>E-usmjeravanje www.e-usmjeravanje.hr </vt:lpstr>
      <vt:lpstr>E-usmjeravanje www.e-usmjeravanje.hr </vt:lpstr>
      <vt:lpstr>Usluge Centra namijenjene učenicima osmih razreda: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Mihaela Tomašić</cp:lastModifiedBy>
  <cp:revision>256</cp:revision>
  <dcterms:created xsi:type="dcterms:W3CDTF">2014-01-21T07:44:00Z</dcterms:created>
  <dcterms:modified xsi:type="dcterms:W3CDTF">2026-05-12T06:40:16Z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1B083A2D0FF1433F9C0520312319BA83_12</vt:lpwstr>
  </property>
  <property fmtid="{D5CDD505-2E9C-101B-9397-08002B2CF9AE}" pid="3" name="KSOProductBuildVer">
    <vt:lpwstr>1033-12.2.0.19805</vt:lpwstr>
  </property>
</Properties>
</file>