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57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094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5B3CAC-6DFA-4B34-B7AB-57C97D472390}" type="datetimeFigureOut">
              <a:rPr lang="hr-HR" smtClean="0"/>
              <a:t>15.12.2012.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3E3783-C7EB-4BB1-965A-3F14C3ABA744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240360"/>
          </a:xfrm>
        </p:spPr>
        <p:txBody>
          <a:bodyPr>
            <a:normAutofit/>
          </a:bodyPr>
          <a:lstStyle/>
          <a:p>
            <a:pPr algn="r"/>
            <a:r>
              <a:rPr lang="hr-HR" sz="4000" dirty="0"/>
              <a:t>Finska, Švedska, Norveška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  <a:p>
            <a:pPr algn="r"/>
            <a:r>
              <a:rPr lang="hr-HR" dirty="0" smtClean="0"/>
              <a:t>Dora Hećimović, </a:t>
            </a:r>
            <a:r>
              <a:rPr lang="hr-HR" dirty="0" smtClean="0"/>
              <a:t>7.a,</a:t>
            </a:r>
            <a:r>
              <a:rPr lang="hr-HR" dirty="0"/>
              <a:t> </a:t>
            </a:r>
            <a:endParaRPr lang="hr-HR" dirty="0" smtClean="0"/>
          </a:p>
          <a:p>
            <a:pPr algn="r"/>
            <a:r>
              <a:rPr lang="hr-HR" dirty="0" smtClean="0"/>
              <a:t>OŠ </a:t>
            </a:r>
            <a:r>
              <a:rPr lang="hr-HR" dirty="0" smtClean="0"/>
              <a:t>Velika Mlaka</a:t>
            </a:r>
          </a:p>
          <a:p>
            <a:pPr algn="r"/>
            <a:r>
              <a:rPr lang="hr-HR" dirty="0" smtClean="0"/>
              <a:t>Šk. </a:t>
            </a:r>
            <a:r>
              <a:rPr lang="hr-HR" dirty="0"/>
              <a:t>g</a:t>
            </a:r>
            <a:r>
              <a:rPr lang="hr-HR" dirty="0" smtClean="0"/>
              <a:t>od. 2012./2013.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312377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ZEMLJE SKANDINAVSKOG POLUOTOKA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720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6512511" cy="1143000"/>
          </a:xfrm>
        </p:spPr>
        <p:txBody>
          <a:bodyPr/>
          <a:lstStyle/>
          <a:p>
            <a:r>
              <a:rPr lang="hr-HR" dirty="0" smtClean="0"/>
              <a:t>ŠVEDSKA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68352" y="836712"/>
            <a:ext cx="5868144" cy="5832648"/>
          </a:xfrm>
        </p:spPr>
        <p:txBody>
          <a:bodyPr/>
          <a:lstStyle/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*glavni grad: Stockholm – 1,7 milijuna </a:t>
            </a:r>
            <a:r>
              <a:rPr lang="hr-HR" dirty="0" smtClean="0">
                <a:solidFill>
                  <a:schemeClr val="tx1"/>
                </a:solidFill>
              </a:rPr>
              <a:t>stanovnika</a:t>
            </a:r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+POVRŠINA: OKO 500 000 km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²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+STANOVNIŠTVO: 9,5 MILIJUNA STANOVNIKA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-U PROŠLOST- 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SILA EUROPE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-DO 20. ST. U NJENOM JE SASTAVU BILA I FINSKA, A VELIK DIO 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POVIJESTI 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I NORVEŠKA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-VISOK STUPANJ RAZVIJENOSTI I DRUŠTVENOG STANDARDA -ZBOG DUGOTRAJNE NEUTRALNOSTI I POŠTEĐENOSTI OD RATNIH RAZARANJA</a:t>
            </a:r>
          </a:p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139577" y="1379354"/>
            <a:ext cx="576064" cy="7920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6804248" y="1452232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NAJVEĆA I NAJMNOGOLJUDNIJA</a:t>
            </a:r>
            <a:endParaRPr lang="hr-H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41"/>
            <a:ext cx="3168352" cy="691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5896" y="4980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V</a:t>
            </a:r>
            <a:r>
              <a:rPr lang="hr-HR" dirty="0" smtClean="0">
                <a:solidFill>
                  <a:srgbClr val="FF0000"/>
                </a:solidFill>
                <a:latin typeface="Arial"/>
                <a:cs typeface="Arial"/>
              </a:rPr>
              <a:t>änern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4980" y="3059668"/>
            <a:ext cx="253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Vattern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4022812" y="576960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M</a:t>
            </a:r>
            <a:r>
              <a:rPr lang="hr-HR" dirty="0" smtClean="0">
                <a:solidFill>
                  <a:srgbClr val="FF0000"/>
                </a:solidFill>
                <a:latin typeface="Arial"/>
                <a:cs typeface="Arial"/>
              </a:rPr>
              <a:t>älaren </a:t>
            </a:r>
            <a:endParaRPr lang="hr-HR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3568" y="724054"/>
            <a:ext cx="3672408" cy="414510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720">
            <a:off x="1501408" y="2346799"/>
            <a:ext cx="3529727" cy="39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475656" y="4797152"/>
            <a:ext cx="2880320" cy="86409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050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75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9648"/>
            <a:ext cx="4530080" cy="336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6480720"/>
          </a:xfrm>
        </p:spPr>
        <p:txBody>
          <a:bodyPr/>
          <a:lstStyle/>
          <a:p>
            <a:pPr marL="45720" indent="0">
              <a:buNone/>
            </a:pPr>
            <a:r>
              <a:rPr lang="hr-HR" b="1" dirty="0" smtClean="0">
                <a:solidFill>
                  <a:schemeClr val="tx1"/>
                </a:solidFill>
              </a:rPr>
              <a:t>-Jug </a:t>
            </a:r>
            <a:r>
              <a:rPr lang="hr-HR" b="1" dirty="0" smtClean="0">
                <a:solidFill>
                  <a:schemeClr val="tx1"/>
                </a:solidFill>
              </a:rPr>
              <a:t>zemlje- blaža </a:t>
            </a:r>
            <a:r>
              <a:rPr lang="hr-HR" b="1" dirty="0" smtClean="0">
                <a:solidFill>
                  <a:schemeClr val="tx1"/>
                </a:solidFill>
              </a:rPr>
              <a:t>kontinentska klima</a:t>
            </a:r>
          </a:p>
          <a:p>
            <a:pPr marL="45720" indent="0">
              <a:buNone/>
            </a:pPr>
            <a:r>
              <a:rPr lang="hr-HR" b="1" dirty="0" smtClean="0">
                <a:solidFill>
                  <a:schemeClr val="tx1"/>
                </a:solidFill>
              </a:rPr>
              <a:t>-Velika </a:t>
            </a:r>
            <a:r>
              <a:rPr lang="hr-HR" b="1" dirty="0" smtClean="0">
                <a:solidFill>
                  <a:schemeClr val="tx1"/>
                </a:solidFill>
              </a:rPr>
              <a:t>nalazišta rude (Kiruna i G</a:t>
            </a:r>
            <a:r>
              <a:rPr lang="hr-HR" b="1" dirty="0" smtClean="0">
                <a:solidFill>
                  <a:schemeClr val="tx1"/>
                </a:solidFill>
                <a:latin typeface="Arial"/>
                <a:cs typeface="Arial"/>
              </a:rPr>
              <a:t>ällivare)</a:t>
            </a:r>
          </a:p>
          <a:p>
            <a:pPr marL="45720" indent="0">
              <a:buNone/>
            </a:pPr>
            <a:r>
              <a:rPr lang="hr-HR" b="1" dirty="0" smtClean="0">
                <a:solidFill>
                  <a:schemeClr val="tx1"/>
                </a:solidFill>
                <a:latin typeface="Arial"/>
                <a:cs typeface="Arial"/>
              </a:rPr>
              <a:t>-metaloprerađivačka i automobilska </a:t>
            </a:r>
          </a:p>
          <a:p>
            <a:pPr marL="45720" indent="0">
              <a:buNone/>
            </a:pPr>
            <a:r>
              <a:rPr lang="hr-HR" b="1" dirty="0" smtClean="0">
                <a:solidFill>
                  <a:schemeClr val="tx1"/>
                </a:solidFill>
                <a:latin typeface="Arial"/>
                <a:cs typeface="Arial"/>
              </a:rPr>
              <a:t>industrija</a:t>
            </a:r>
          </a:p>
          <a:p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23" y="2348880"/>
            <a:ext cx="2010601" cy="438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6-Point Star 3"/>
          <p:cNvSpPr/>
          <p:nvPr/>
        </p:nvSpPr>
        <p:spPr>
          <a:xfrm>
            <a:off x="6585076" y="5894146"/>
            <a:ext cx="137720" cy="144016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52120" y="1052736"/>
            <a:ext cx="932956" cy="4608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50" y="1556792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7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75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 smtClean="0"/>
              <a:t>-</a:t>
            </a:r>
            <a:r>
              <a:rPr lang="hr-HR" sz="2400" dirty="0" smtClean="0">
                <a:solidFill>
                  <a:schemeClr val="tx1"/>
                </a:solidFill>
              </a:rPr>
              <a:t>NA JUGU </a:t>
            </a:r>
            <a:r>
              <a:rPr lang="hr-HR" sz="2400" dirty="0">
                <a:solidFill>
                  <a:schemeClr val="tx1"/>
                </a:solidFill>
              </a:rPr>
              <a:t>RAVNIČARSKA ZEMLJA PODLOŽNA KONTINENTSKIM UTJECAJIMA</a:t>
            </a:r>
            <a:br>
              <a:rPr lang="hr-HR" sz="2400" dirty="0">
                <a:solidFill>
                  <a:schemeClr val="tx1"/>
                </a:solidFill>
              </a:rPr>
            </a:br>
            <a:r>
              <a:rPr lang="hr-HR" sz="2400" dirty="0">
                <a:solidFill>
                  <a:schemeClr val="tx1"/>
                </a:solidFill>
              </a:rPr>
              <a:t>-ZIME HLADNE S MNOGO SNIJEGA</a:t>
            </a:r>
            <a:r>
              <a:rPr lang="hr-HR" sz="2800" dirty="0">
                <a:solidFill>
                  <a:schemeClr val="tx1"/>
                </a:solidFill>
              </a:rPr>
              <a:t/>
            </a:r>
            <a:br>
              <a:rPr lang="hr-HR" sz="2800" dirty="0">
                <a:solidFill>
                  <a:schemeClr val="tx1"/>
                </a:solidFill>
              </a:rPr>
            </a:b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Središnji dio- crnogoričke šume</a:t>
            </a:r>
          </a:p>
          <a:p>
            <a:r>
              <a:rPr lang="hr-HR" dirty="0">
                <a:solidFill>
                  <a:schemeClr val="tx1"/>
                </a:solidFill>
              </a:rPr>
              <a:t>-</a:t>
            </a:r>
            <a:r>
              <a:rPr lang="hr-HR" dirty="0" smtClean="0">
                <a:solidFill>
                  <a:schemeClr val="tx1"/>
                </a:solidFill>
              </a:rPr>
              <a:t>Sjever- tundra(mahovine </a:t>
            </a:r>
            <a:r>
              <a:rPr lang="hr-HR" dirty="0">
                <a:solidFill>
                  <a:schemeClr val="tx1"/>
                </a:solidFill>
              </a:rPr>
              <a:t>i lišajevi)</a:t>
            </a:r>
          </a:p>
          <a:p>
            <a:pPr marL="45720" indent="0">
              <a:buNone/>
            </a:pP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56792"/>
            <a:ext cx="43815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50076"/>
            <a:ext cx="3494534" cy="230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940152" y="1412776"/>
            <a:ext cx="1027187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55576" y="1052736"/>
            <a:ext cx="57606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17232"/>
            <a:ext cx="2855789" cy="110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8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" y="-22162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80920" cy="6048672"/>
          </a:xfrm>
        </p:spPr>
        <p:txBody>
          <a:bodyPr/>
          <a:lstStyle/>
          <a:p>
            <a:r>
              <a:rPr lang="hr-HR" dirty="0"/>
              <a:t>-</a:t>
            </a:r>
            <a:r>
              <a:rPr lang="hr-HR" dirty="0">
                <a:solidFill>
                  <a:schemeClr val="tx1"/>
                </a:solidFill>
              </a:rPr>
              <a:t>Glavna luka Göteborg na obali Sjevernog m.</a:t>
            </a:r>
          </a:p>
          <a:p>
            <a:r>
              <a:rPr lang="hr-HR" dirty="0">
                <a:solidFill>
                  <a:schemeClr val="tx1"/>
                </a:solidFill>
              </a:rPr>
              <a:t>-Sjeverno od sjeverne </a:t>
            </a:r>
            <a:r>
              <a:rPr lang="hr-HR" dirty="0" smtClean="0">
                <a:solidFill>
                  <a:schemeClr val="tx1"/>
                </a:solidFill>
              </a:rPr>
              <a:t>polarnice- sjeverni </a:t>
            </a: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smtClean="0">
                <a:solidFill>
                  <a:schemeClr val="tx1"/>
                </a:solidFill>
              </a:rPr>
              <a:t>  hladni </a:t>
            </a:r>
            <a:r>
              <a:rPr lang="hr-HR" dirty="0">
                <a:solidFill>
                  <a:schemeClr val="tx1"/>
                </a:solidFill>
              </a:rPr>
              <a:t>polarni </a:t>
            </a:r>
            <a:r>
              <a:rPr lang="hr-HR" dirty="0" smtClean="0">
                <a:solidFill>
                  <a:schemeClr val="tx1"/>
                </a:solidFill>
              </a:rPr>
              <a:t>pojas- rijetka </a:t>
            </a:r>
            <a:r>
              <a:rPr lang="hr-HR" dirty="0">
                <a:solidFill>
                  <a:schemeClr val="tx1"/>
                </a:solidFill>
              </a:rPr>
              <a:t>naseljenost-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   polarni dan </a:t>
            </a:r>
            <a:r>
              <a:rPr lang="hr-HR" dirty="0">
                <a:solidFill>
                  <a:schemeClr val="tx1"/>
                </a:solidFill>
              </a:rPr>
              <a:t>i </a:t>
            </a:r>
            <a:r>
              <a:rPr lang="hr-HR" dirty="0" smtClean="0">
                <a:solidFill>
                  <a:schemeClr val="tx1"/>
                </a:solidFill>
              </a:rPr>
              <a:t>noć</a:t>
            </a:r>
            <a:endParaRPr lang="hr-HR" dirty="0">
              <a:solidFill>
                <a:schemeClr val="tx1"/>
              </a:solidFill>
            </a:endParaRP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7"/>
            <a:ext cx="47625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20" y="3432175"/>
            <a:ext cx="3533379" cy="265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683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469" r="1412" b="2880"/>
          <a:stretch/>
        </p:blipFill>
        <p:spPr bwMode="auto">
          <a:xfrm>
            <a:off x="13580" y="-45074"/>
            <a:ext cx="9152186" cy="688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r>
              <a:rPr lang="hr-HR" dirty="0" smtClean="0"/>
              <a:t>Finska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352928" cy="4752528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POVRŠINA: 0KO 350 000 km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²</a:t>
            </a:r>
          </a:p>
          <a:p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STANOVNIŠTVO: OKO 5,5 MILIJUNA </a:t>
            </a:r>
          </a:p>
          <a:p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GLAVNI GRAD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: HELSINKI- </a:t>
            </a:r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OKO MILIJUN STANOVNIKA</a:t>
            </a:r>
          </a:p>
          <a:p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SJEVERNOISTOČNI RAVNIČARSKI DIO SJEVERNE EUROPE</a:t>
            </a:r>
          </a:p>
          <a:p>
            <a:r>
              <a:rPr lang="hr-HR" dirty="0" smtClean="0">
                <a:solidFill>
                  <a:schemeClr val="tx1"/>
                </a:solidFill>
                <a:latin typeface="Arial"/>
                <a:cs typeface="Arial"/>
              </a:rPr>
              <a:t>ZEMLJA TISUĆU JEZERA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749402" cy="281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0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336704"/>
          </a:xfrm>
        </p:spPr>
        <p:txBody>
          <a:bodyPr/>
          <a:lstStyle/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KULTURNO SE NE RAZLIKUJU OD GERMANSKIH NORDIJSKIH NARODA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GOVORI </a:t>
            </a:r>
            <a:r>
              <a:rPr lang="hr-HR" dirty="0">
                <a:solidFill>
                  <a:schemeClr val="tx1"/>
                </a:solidFill>
              </a:rPr>
              <a:t>SE FINSKI I ŠVEDSKI JEZIK</a:t>
            </a: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VISOK STUPANJ GOSPODARSKE RAZVIJENOSTI</a:t>
            </a: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SLABE POLJOPRIVREDNE MOGUĆNOSTI ZBOG HLADNE </a:t>
            </a:r>
            <a:r>
              <a:rPr lang="hr-HR" dirty="0" smtClean="0">
                <a:solidFill>
                  <a:schemeClr val="tx1"/>
                </a:solidFill>
              </a:rPr>
              <a:t>KLIME</a:t>
            </a: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PROSTRANE </a:t>
            </a:r>
            <a:r>
              <a:rPr lang="hr-HR" dirty="0" smtClean="0">
                <a:solidFill>
                  <a:schemeClr val="tx1"/>
                </a:solidFill>
              </a:rPr>
              <a:t>ŠUME- DRVNA </a:t>
            </a:r>
            <a:r>
              <a:rPr lang="hr-HR" dirty="0">
                <a:solidFill>
                  <a:schemeClr val="tx1"/>
                </a:solidFill>
              </a:rPr>
              <a:t>INDUSTRIJA I INDUSTRIJA POKUĆSTVA</a:t>
            </a: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3815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1868"/>
            <a:ext cx="4549459" cy="341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2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5577" y="731520"/>
            <a:ext cx="8219242" cy="347472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tx1"/>
                </a:solidFill>
              </a:rPr>
              <a:t>NOKIA</a:t>
            </a:r>
            <a:r>
              <a:rPr lang="hr-HR" dirty="0" smtClean="0">
                <a:solidFill>
                  <a:schemeClr val="tx1"/>
                </a:solidFill>
              </a:rPr>
              <a:t>- PRIMJER SVJETSKOG </a:t>
            </a:r>
            <a:r>
              <a:rPr lang="hr-HR" dirty="0">
                <a:solidFill>
                  <a:schemeClr val="tx1"/>
                </a:solidFill>
              </a:rPr>
              <a:t>GOSPODARSKOG USPJEHA</a:t>
            </a: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           </a:t>
            </a:r>
            <a:r>
              <a:rPr lang="hr-HR" dirty="0" smtClean="0">
                <a:solidFill>
                  <a:schemeClr val="tx1"/>
                </a:solidFill>
              </a:rPr>
              <a:t>  -</a:t>
            </a:r>
            <a:r>
              <a:rPr lang="hr-HR" dirty="0">
                <a:solidFill>
                  <a:schemeClr val="tx1"/>
                </a:solidFill>
              </a:rPr>
              <a:t>PRVI MOBITELI</a:t>
            </a: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           </a:t>
            </a:r>
            <a:r>
              <a:rPr lang="hr-HR" dirty="0" smtClean="0">
                <a:solidFill>
                  <a:schemeClr val="tx1"/>
                </a:solidFill>
              </a:rPr>
              <a:t>  -</a:t>
            </a:r>
            <a:r>
              <a:rPr lang="hr-HR" dirty="0">
                <a:solidFill>
                  <a:schemeClr val="tx1"/>
                </a:solidFill>
              </a:rPr>
              <a:t>IME PO </a:t>
            </a:r>
            <a:r>
              <a:rPr lang="hr-HR" dirty="0" smtClean="0">
                <a:solidFill>
                  <a:schemeClr val="tx1"/>
                </a:solidFill>
              </a:rPr>
              <a:t>GRADU </a:t>
            </a:r>
            <a:r>
              <a:rPr lang="hr-HR" dirty="0">
                <a:solidFill>
                  <a:schemeClr val="tx1"/>
                </a:solidFill>
              </a:rPr>
              <a:t>PORED TAMPEREA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           </a:t>
            </a:r>
            <a:r>
              <a:rPr lang="hr-HR" dirty="0" smtClean="0">
                <a:solidFill>
                  <a:schemeClr val="tx1"/>
                </a:solidFill>
              </a:rPr>
              <a:t>  -</a:t>
            </a:r>
            <a:r>
              <a:rPr lang="hr-HR" dirty="0">
                <a:solidFill>
                  <a:schemeClr val="tx1"/>
                </a:solidFill>
              </a:rPr>
              <a:t>PRVO TVORNICA PAPIRA I GUME, A DANAS MOBITELA</a:t>
            </a:r>
          </a:p>
          <a:p>
            <a:endParaRPr lang="hr-H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10" y="2924944"/>
            <a:ext cx="3799309" cy="379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05323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5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512511" cy="1143000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Laponija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8640960" cy="4968552"/>
          </a:xfrm>
        </p:spPr>
        <p:txBody>
          <a:bodyPr/>
          <a:lstStyle/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N</a:t>
            </a:r>
            <a:r>
              <a:rPr lang="hr-HR" dirty="0" smtClean="0">
                <a:solidFill>
                  <a:schemeClr val="tx1"/>
                </a:solidFill>
              </a:rPr>
              <a:t>aziv </a:t>
            </a:r>
            <a:r>
              <a:rPr lang="hr-HR" dirty="0">
                <a:solidFill>
                  <a:schemeClr val="tx1"/>
                </a:solidFill>
              </a:rPr>
              <a:t>za kulturnu regiju koju tradicionalno naseljava narod </a:t>
            </a:r>
            <a:r>
              <a:rPr lang="hr-HR" dirty="0" smtClean="0">
                <a:solidFill>
                  <a:schemeClr val="tx1"/>
                </a:solidFill>
              </a:rPr>
              <a:t>Saami</a:t>
            </a: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Sjeverna </a:t>
            </a:r>
            <a:r>
              <a:rPr lang="hr-HR" dirty="0">
                <a:solidFill>
                  <a:schemeClr val="tx1"/>
                </a:solidFill>
              </a:rPr>
              <a:t>provincija Finske nosi naziv Laponija, kao i švedska pokrajina Lappland na </a:t>
            </a:r>
            <a:r>
              <a:rPr lang="hr-HR" dirty="0" smtClean="0">
                <a:solidFill>
                  <a:schemeClr val="tx1"/>
                </a:solidFill>
              </a:rPr>
              <a:t>sjeveru</a:t>
            </a:r>
          </a:p>
          <a:p>
            <a:r>
              <a:rPr lang="hr-HR" dirty="0">
                <a:solidFill>
                  <a:schemeClr val="tx1"/>
                </a:solidFill>
              </a:rPr>
              <a:t>N</a:t>
            </a:r>
            <a:r>
              <a:rPr lang="hr-HR" dirty="0" smtClean="0">
                <a:solidFill>
                  <a:schemeClr val="tx1"/>
                </a:solidFill>
              </a:rPr>
              <a:t>alazi </a:t>
            </a:r>
            <a:r>
              <a:rPr lang="hr-HR" dirty="0" smtClean="0">
                <a:solidFill>
                  <a:schemeClr val="tx1"/>
                </a:solidFill>
              </a:rPr>
              <a:t>se u </a:t>
            </a:r>
            <a:r>
              <a:rPr lang="hr-HR" dirty="0">
                <a:solidFill>
                  <a:schemeClr val="tx1"/>
                </a:solidFill>
              </a:rPr>
              <a:t>sjevernoj Europi i uključuje sjeverne krajeve Skandinavije i poluotok Kola, u </a:t>
            </a:r>
            <a:r>
              <a:rPr lang="hr-HR" dirty="0" smtClean="0">
                <a:solidFill>
                  <a:schemeClr val="tx1"/>
                </a:solidFill>
              </a:rPr>
              <a:t>Rusiji</a:t>
            </a:r>
          </a:p>
          <a:p>
            <a:r>
              <a:rPr lang="da-DK" dirty="0">
                <a:solidFill>
                  <a:schemeClr val="tx1"/>
                </a:solidFill>
              </a:rPr>
              <a:t>Zapadni dijelovi obuhvaćaju fjordove, ledenjake i </a:t>
            </a:r>
            <a:r>
              <a:rPr lang="da-DK" dirty="0" smtClean="0">
                <a:solidFill>
                  <a:schemeClr val="tx1"/>
                </a:solidFill>
              </a:rPr>
              <a:t>planine</a:t>
            </a:r>
            <a:r>
              <a:rPr lang="hr-HR" dirty="0">
                <a:solidFill>
                  <a:schemeClr val="tx1"/>
                </a:solidFill>
              </a:rPr>
              <a:t>, Prema istoku se pružaju ravnice, pašnjaci i jezera, na krajnjem istoku počinje teritorij </a:t>
            </a:r>
            <a:r>
              <a:rPr lang="hr-HR" dirty="0" smtClean="0">
                <a:solidFill>
                  <a:schemeClr val="tx1"/>
                </a:solidFill>
              </a:rPr>
              <a:t>tundre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78092"/>
            <a:ext cx="2841104" cy="213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2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24936" cy="6264696"/>
          </a:xfrm>
        </p:spPr>
        <p:txBody>
          <a:bodyPr/>
          <a:lstStyle/>
          <a:p>
            <a:r>
              <a:rPr lang="hr-HR" dirty="0"/>
              <a:t>Prema statistikama u Laponiji živi oko 70.000 pripadnika Saami naroda. Oko 40.000 živi u Norveškoj, 20.000 u Švedskoj, 6.000 u Finskoj i oko 2.000 u Rusiji.</a:t>
            </a:r>
          </a:p>
          <a:p>
            <a:endParaRPr lang="hr-H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5845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88502"/>
            <a:ext cx="42481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16" y="3764307"/>
            <a:ext cx="21717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1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512511" cy="1143000"/>
          </a:xfrm>
        </p:spPr>
        <p:txBody>
          <a:bodyPr/>
          <a:lstStyle/>
          <a:p>
            <a:r>
              <a:rPr lang="hr-HR" dirty="0" smtClean="0"/>
              <a:t>Listić za 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268760"/>
            <a:ext cx="8208912" cy="1080120"/>
          </a:xfrm>
        </p:spPr>
        <p:txBody>
          <a:bodyPr>
            <a:normAutofit/>
          </a:bodyPr>
          <a:lstStyle/>
          <a:p>
            <a:r>
              <a:rPr lang="hr-HR" dirty="0" smtClean="0"/>
              <a:t>1. zastave</a:t>
            </a:r>
          </a:p>
          <a:p>
            <a:pPr marL="45720" indent="0">
              <a:buNone/>
            </a:pPr>
            <a:r>
              <a:rPr lang="hr-HR" dirty="0" smtClean="0"/>
              <a:t>NORVEŠKA      ŠVEDSKA     FINSKA         LAPONIJA</a:t>
            </a:r>
            <a:endParaRPr lang="hr-H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2357"/>
            <a:ext cx="2304256" cy="17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98" y="4435680"/>
            <a:ext cx="3006874" cy="224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18" y="3210264"/>
            <a:ext cx="2304952" cy="17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67" y="4944573"/>
            <a:ext cx="2315873" cy="173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0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63 0.07477 L -0.08576 0.01342 C -0.08576 -0.04259 -0.14028 -0.10255 -0.0842 -0.10255 L -0.00017 -0.145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3.61111E-6 -0.125 C 3.61111E-6 -0.18102 0.06892 -0.25 0.125 -0.25 L -0.48316 -0.32014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00052 -0.14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3.05556E-6 -0.1213 C -3.05556E-6 -0.1757 0.06979 -0.2426 0.12674 -0.2426 L 0.23959 -0.37454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99" y="896356"/>
            <a:ext cx="7595399" cy="596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hr-HR" dirty="0" smtClean="0"/>
              <a:t>Skandinavski poluotok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2232248" cy="374441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Oval 3"/>
          <p:cNvSpPr/>
          <p:nvPr/>
        </p:nvSpPr>
        <p:spPr>
          <a:xfrm rot="19179069">
            <a:off x="3487696" y="1410940"/>
            <a:ext cx="3483063" cy="1551900"/>
          </a:xfrm>
          <a:prstGeom prst="ellipse">
            <a:avLst/>
          </a:prstGeom>
          <a:noFill/>
          <a:ln w="76200" cap="rnd" cmpd="tri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31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905392"/>
          </a:xfrm>
        </p:spPr>
        <p:txBody>
          <a:bodyPr/>
          <a:lstStyle/>
          <a:p>
            <a:pPr marL="45720" indent="0">
              <a:buNone/>
            </a:pPr>
            <a:r>
              <a:rPr lang="hr-HR" dirty="0" smtClean="0"/>
              <a:t>2.NORVEŠKA, ŠVEDSKA I FINSKA PRIPADAJU:</a:t>
            </a:r>
          </a:p>
          <a:p>
            <a:pPr marL="502920" indent="-457200">
              <a:buFont typeface="+mj-lt"/>
              <a:buAutoNum type="alphaLcParenR"/>
            </a:pPr>
            <a:r>
              <a:rPr lang="hr-HR" dirty="0" smtClean="0"/>
              <a:t>SJEVERNOJ EUROPI</a:t>
            </a:r>
          </a:p>
          <a:p>
            <a:pPr marL="502920" indent="-457200">
              <a:buFont typeface="+mj-lt"/>
              <a:buAutoNum type="alphaLcParenR"/>
            </a:pPr>
            <a:r>
              <a:rPr lang="hr-HR" dirty="0" smtClean="0"/>
              <a:t>ISTOČNOJ EUROPI</a:t>
            </a:r>
          </a:p>
          <a:p>
            <a:pPr marL="502920" indent="-457200">
              <a:buFont typeface="+mj-lt"/>
              <a:buAutoNum type="alphaLcParenR"/>
            </a:pPr>
            <a:r>
              <a:rPr lang="hr-HR" dirty="0" smtClean="0"/>
              <a:t>SREDIŠNJOJ EUROPI</a:t>
            </a:r>
            <a:endParaRPr lang="hr-HR" dirty="0"/>
          </a:p>
        </p:txBody>
      </p:sp>
      <p:sp>
        <p:nvSpPr>
          <p:cNvPr id="4" name="Oval 3"/>
          <p:cNvSpPr/>
          <p:nvPr/>
        </p:nvSpPr>
        <p:spPr>
          <a:xfrm>
            <a:off x="1149398" y="1124744"/>
            <a:ext cx="576064" cy="5040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1149398" y="3212976"/>
            <a:ext cx="7815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NOKIA                                                       NORVEŠKA  </a:t>
            </a:r>
          </a:p>
          <a:p>
            <a:endParaRPr lang="hr-HR" sz="2400" dirty="0" smtClean="0"/>
          </a:p>
          <a:p>
            <a:r>
              <a:rPr lang="hr-HR" sz="2400" dirty="0" smtClean="0"/>
              <a:t>VOLVO                                                       LAPONIJA</a:t>
            </a:r>
          </a:p>
          <a:p>
            <a:endParaRPr lang="hr-HR" sz="2400" dirty="0" smtClean="0"/>
          </a:p>
          <a:p>
            <a:r>
              <a:rPr lang="hr-HR" sz="2400" dirty="0" smtClean="0"/>
              <a:t>NAFTA                                                        FINSKA</a:t>
            </a:r>
          </a:p>
          <a:p>
            <a:endParaRPr lang="hr-HR" sz="2400" dirty="0" smtClean="0"/>
          </a:p>
          <a:p>
            <a:r>
              <a:rPr lang="hr-HR" sz="2400" dirty="0" smtClean="0"/>
              <a:t>DJED MRAZ                                                 ŠVEDSKA</a:t>
            </a:r>
          </a:p>
          <a:p>
            <a:endParaRPr lang="hr-HR" sz="24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15816" y="4221088"/>
            <a:ext cx="410445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67744" y="3429000"/>
            <a:ext cx="4752528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67744" y="3429000"/>
            <a:ext cx="4752528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7744" y="4185084"/>
            <a:ext cx="4752528" cy="1620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9398" y="2708920"/>
            <a:ext cx="176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3.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86045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96" y="110853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hr-HR" sz="2400" b="0" dirty="0" smtClean="0"/>
              <a:t>4. KOJA JE POVRŠINOM NAJVEĆA SKANDINAVSKA ZEMLJA?</a:t>
            </a:r>
            <a:endParaRPr lang="hr-HR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457400"/>
            <a:ext cx="6552728" cy="5283968"/>
          </a:xfrm>
        </p:spPr>
        <p:txBody>
          <a:bodyPr/>
          <a:lstStyle/>
          <a:p>
            <a:r>
              <a:rPr lang="hr-HR" dirty="0" smtClean="0"/>
              <a:t>5. KOJA SKANDINAVSKA ZEMLJA IMA NAVIŠE STANOVNIKA?</a:t>
            </a:r>
          </a:p>
          <a:p>
            <a:endParaRPr lang="hr-HR" dirty="0" smtClean="0"/>
          </a:p>
          <a:p>
            <a:r>
              <a:rPr lang="hr-HR" dirty="0" smtClean="0"/>
              <a:t>6.KOJA SKANDINAVSKA ZEMLJA IMA NAJVIŠI ŽIVOTNI STANDARD?</a:t>
            </a:r>
          </a:p>
          <a:p>
            <a:endParaRPr lang="hr-HR" dirty="0" smtClean="0"/>
          </a:p>
          <a:p>
            <a:r>
              <a:rPr lang="hr-HR" dirty="0" smtClean="0"/>
              <a:t>7.KAKAV RELJEF IMAJU SKANDINAVSKE ZEMLJE?</a:t>
            </a:r>
          </a:p>
          <a:p>
            <a:endParaRPr lang="hr-HR" dirty="0"/>
          </a:p>
          <a:p>
            <a:r>
              <a:rPr lang="hr-HR" dirty="0" smtClean="0"/>
              <a:t>8.KOJA SKANDINAVSKA ZEMLJA NIJE ČLANICA EU?</a:t>
            </a:r>
          </a:p>
          <a:p>
            <a:pPr marL="4572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8.1-ZAŠTO?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136880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ŠVEDSKA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70" y="188640"/>
            <a:ext cx="31464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6256" y="27339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NORVEŠKA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39330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LEDENJAČKI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4941168"/>
            <a:ext cx="1728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NORVEŠKA, JER JE JEDAN OD GLAVNIH IZVOZNIKA NAFTE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7975517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12511" cy="1143000"/>
          </a:xfrm>
        </p:spPr>
        <p:txBody>
          <a:bodyPr/>
          <a:lstStyle/>
          <a:p>
            <a:pPr algn="l"/>
            <a:r>
              <a:rPr lang="hr-HR" sz="2400" dirty="0" smtClean="0"/>
              <a:t>9. UZ KRAJNJI SJEVER KOJE ZEMLJE VEŽEMO OVE POJAVE?</a:t>
            </a:r>
            <a:endParaRPr lang="hr-H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6588224" cy="5472608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/>
              <a:t>10.IZ </a:t>
            </a:r>
            <a:r>
              <a:rPr lang="hr-HR" dirty="0"/>
              <a:t>KOJE ZEMLJE JE  ROALD AMUNDSEN- </a:t>
            </a:r>
            <a:r>
              <a:rPr lang="hr-HR" dirty="0" smtClean="0"/>
              <a:t>ČOVJEK KOJI JE PRVI KROČIO NA JUŽNI POL?</a:t>
            </a:r>
          </a:p>
          <a:p>
            <a:endParaRPr lang="hr-HR" dirty="0"/>
          </a:p>
          <a:p>
            <a:r>
              <a:rPr lang="hr-HR" dirty="0" smtClean="0"/>
              <a:t>11. ZEMLJA 1000 JEZERA JE   ...............</a:t>
            </a:r>
          </a:p>
          <a:p>
            <a:endParaRPr lang="hr-HR" dirty="0"/>
          </a:p>
          <a:p>
            <a:r>
              <a:rPr lang="hr-HR" dirty="0" smtClean="0"/>
              <a:t>12. LAPONIJA JE SJEVERNA PROVINCIJA ...........</a:t>
            </a:r>
          </a:p>
          <a:p>
            <a:endParaRPr lang="hr-HR" dirty="0"/>
          </a:p>
          <a:p>
            <a:r>
              <a:rPr lang="hr-HR" dirty="0" smtClean="0"/>
              <a:t>NOKIA NIJE OD POČETKA BILA TVORNICA MOBITELA VEĆ .................................</a:t>
            </a:r>
          </a:p>
          <a:p>
            <a:endParaRPr lang="hr-HR" dirty="0"/>
          </a:p>
          <a:p>
            <a:r>
              <a:rPr lang="hr-HR" dirty="0" smtClean="0"/>
              <a:t>I TUNDRI I TAJGI IMA U ........................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26064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UZ SVE TRI</a:t>
            </a:r>
            <a:endParaRPr lang="hr-H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562"/>
            <a:ext cx="2123728" cy="138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60232" y="1772816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 NORVEŠKE</a:t>
            </a: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28215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FINSKA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372632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FINSKE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495624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PAPIRA I GUME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3167844" y="57164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SVIM SKANDINAVSKIM ZEMLJAMA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73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13. U KOJOJ OD NAVEDENIH ZEMALJA BI TI NAJVIŠE </a:t>
            </a:r>
            <a:r>
              <a:rPr lang="hr-HR" dirty="0" smtClean="0"/>
              <a:t>VOLIO/VOLJELA </a:t>
            </a:r>
            <a:r>
              <a:rPr lang="hr-HR" dirty="0" smtClean="0"/>
              <a:t>ŽIVJETI?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93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/>
              <a:t>Udžbenik Geografija 3- </a:t>
            </a:r>
            <a:r>
              <a:rPr lang="hr-HR" dirty="0" smtClean="0"/>
              <a:t>ALFA- Zoran </a:t>
            </a:r>
            <a:r>
              <a:rPr lang="hr-HR" dirty="0" smtClean="0"/>
              <a:t>Klarić i Tomislav </a:t>
            </a:r>
            <a:r>
              <a:rPr lang="hr-HR" dirty="0" smtClean="0"/>
              <a:t>Jelić- 2009. (</a:t>
            </a:r>
            <a:r>
              <a:rPr lang="hr-HR" dirty="0" smtClean="0"/>
              <a:t>3. izdanje)</a:t>
            </a:r>
          </a:p>
          <a:p>
            <a:r>
              <a:rPr lang="hr-HR" dirty="0" smtClean="0"/>
              <a:t>Internet (google slike, WIKIPEDIJA)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29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351996">
            <a:off x="6426535" y="901936"/>
            <a:ext cx="3059892" cy="577925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NORVEŠKA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28184" y="2771366"/>
            <a:ext cx="2683768" cy="80164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hr-HR" sz="4600" b="1" dirty="0" smtClean="0">
                <a:effectLst>
                  <a:reflection blurRad="6350" stA="55000" endA="50" endPos="85000" dist="60007" dir="5400000" sy="-100000" algn="bl" rotWithShape="0"/>
                </a:effectLst>
              </a:rPr>
              <a:t>ŠVEDSKA</a:t>
            </a:r>
            <a:endParaRPr lang="hr-HR" sz="4600" b="1" dirty="0"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8" y="542399"/>
            <a:ext cx="5048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126101">
            <a:off x="6332323" y="4625563"/>
            <a:ext cx="2754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600" b="1" dirty="0" smtClean="0">
                <a:effectLst>
                  <a:reflection blurRad="6350" stA="60000" endA="900" endPos="60000" dist="29997" dir="5400000" sy="-100000" algn="bl" rotWithShape="0"/>
                </a:effectLst>
              </a:rPr>
              <a:t>FINSKA</a:t>
            </a:r>
            <a:endParaRPr lang="hr-HR" sz="4600" b="1" dirty="0"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650">
            <a:off x="-472509" y="3954789"/>
            <a:ext cx="203041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7808">
            <a:off x="4259010" y="3515915"/>
            <a:ext cx="203041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87193">
            <a:off x="2645649" y="89700"/>
            <a:ext cx="22796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5887305"/>
            <a:ext cx="2120023" cy="1143000"/>
          </a:xfrm>
        </p:spPr>
        <p:txBody>
          <a:bodyPr/>
          <a:lstStyle/>
          <a:p>
            <a:r>
              <a:rPr lang="hr-HR" dirty="0" smtClean="0"/>
              <a:t>Mora: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22507" y="273223"/>
            <a:ext cx="3572106" cy="5486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dirty="0" smtClean="0"/>
              <a:t>NORVEŠKO MORE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1" r="20877" b="47762"/>
          <a:stretch/>
        </p:blipFill>
        <p:spPr bwMode="auto">
          <a:xfrm>
            <a:off x="275854" y="203460"/>
            <a:ext cx="5256584" cy="58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79512" y="-99392"/>
            <a:ext cx="144016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55503" y="427910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BARENTSOVO MORE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4827" y="4911551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BIJELO MORE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8164" y="373171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FINSKI</a:t>
            </a:r>
            <a:r>
              <a:rPr lang="hr-HR" dirty="0"/>
              <a:t> </a:t>
            </a:r>
            <a:r>
              <a:rPr lang="hr-HR" sz="2400" dirty="0"/>
              <a:t>ZALJEV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6056219" y="551380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BOTNIČKI</a:t>
            </a:r>
            <a:r>
              <a:rPr lang="hr-HR" dirty="0"/>
              <a:t> </a:t>
            </a:r>
            <a:r>
              <a:rPr lang="hr-HR" sz="2400" dirty="0"/>
              <a:t>ZALJEV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5983946" y="305808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BALTIČKO MORE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4169" y="2454573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RIŠKI ZALJEV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2206" y="187444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SJEVERNO MORE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130244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SKAGERRAK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8144" y="82190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KATTEGAT</a:t>
            </a:r>
            <a:endParaRPr lang="hr-H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2966">
            <a:off x="1011629" y="5006698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5377">
            <a:off x="2235982" y="1573418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8094" y="1206897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2117">
            <a:off x="2096108" y="5098763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9981">
            <a:off x="4724400" y="-667545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8110">
            <a:off x="4092177" y="3030636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48148">
            <a:off x="3548017" y="4338446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2145">
            <a:off x="-309931" y="5402703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6570">
            <a:off x="163562" y="4345781"/>
            <a:ext cx="16160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0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774911"/>
            <a:ext cx="16637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124" y="0"/>
            <a:ext cx="8208912" cy="1143000"/>
          </a:xfrm>
        </p:spPr>
        <p:txBody>
          <a:bodyPr/>
          <a:lstStyle/>
          <a:p>
            <a:pPr algn="l"/>
            <a:r>
              <a:rPr lang="hr-HR" dirty="0" smtClean="0"/>
              <a:t>ZEMLJE SKANDINAVSKOG POLUOTOKA (SKANDINAVSKE ZEMLJE)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2276872"/>
            <a:ext cx="8136904" cy="4752528"/>
          </a:xfrm>
        </p:spPr>
        <p:txBody>
          <a:bodyPr/>
          <a:lstStyle/>
          <a:p>
            <a:pPr marL="45720" indent="0">
              <a:buNone/>
            </a:pPr>
            <a:r>
              <a:rPr lang="hr-HR" dirty="0"/>
              <a:t>-</a:t>
            </a:r>
            <a:r>
              <a:rPr lang="hr-HR" dirty="0" smtClean="0"/>
              <a:t>ZAUZIMAJU</a:t>
            </a:r>
            <a:r>
              <a:rPr lang="hr-HR" dirty="0" smtClean="0"/>
              <a:t>: SREDIŠNJI </a:t>
            </a:r>
            <a:r>
              <a:rPr lang="hr-HR" dirty="0" smtClean="0"/>
              <a:t>DIO SJEVERNE EUROPE</a:t>
            </a:r>
          </a:p>
          <a:p>
            <a:r>
              <a:rPr lang="hr-HR" dirty="0" smtClean="0"/>
              <a:t>TO SU</a:t>
            </a:r>
            <a:r>
              <a:rPr lang="hr-HR" dirty="0" smtClean="0"/>
              <a:t>: KRALJEVINE</a:t>
            </a:r>
            <a:r>
              <a:rPr lang="hr-HR" baseline="0" dirty="0" smtClean="0"/>
              <a:t> </a:t>
            </a:r>
            <a:r>
              <a:rPr lang="hr-HR" dirty="0" smtClean="0"/>
              <a:t>NORVEŠKA </a:t>
            </a:r>
            <a:r>
              <a:rPr lang="hr-HR" dirty="0" smtClean="0"/>
              <a:t>I ŠVEDSKA, FINSKA</a:t>
            </a:r>
          </a:p>
          <a:p>
            <a:pPr marL="45720" indent="0">
              <a:buNone/>
            </a:pPr>
            <a:r>
              <a:rPr lang="hr-HR" dirty="0" smtClean="0"/>
              <a:t>- NORVEŠKA  I </a:t>
            </a:r>
            <a:r>
              <a:rPr lang="hr-HR" dirty="0" smtClean="0"/>
              <a:t>ISLAND – NISU ČLANICE EU</a:t>
            </a:r>
          </a:p>
          <a:p>
            <a:pPr marL="45720" indent="0">
              <a:buNone/>
            </a:pPr>
            <a:r>
              <a:rPr lang="hr-HR" dirty="0" smtClean="0"/>
              <a:t>*</a:t>
            </a:r>
            <a:r>
              <a:rPr lang="hr-HR" dirty="0"/>
              <a:t>LEDENJAČKI </a:t>
            </a:r>
            <a:r>
              <a:rPr lang="hr-HR" dirty="0" smtClean="0"/>
              <a:t>RELJEF ( Reljefni oblici</a:t>
            </a:r>
            <a:r>
              <a:rPr lang="hr-HR" baseline="0" dirty="0" smtClean="0"/>
              <a:t> </a:t>
            </a:r>
            <a:r>
              <a:rPr lang="hr-HR" dirty="0" smtClean="0"/>
              <a:t>nastali </a:t>
            </a:r>
            <a:r>
              <a:rPr lang="hr-HR" dirty="0"/>
              <a:t>stvaranjem, kretanjem i kopnjenjem </a:t>
            </a:r>
            <a:r>
              <a:rPr lang="hr-HR" dirty="0" smtClean="0"/>
              <a:t>ledenjaka)</a:t>
            </a:r>
          </a:p>
          <a:p>
            <a:pPr marL="45720" indent="0">
              <a:buNone/>
            </a:pPr>
            <a:r>
              <a:rPr lang="hr-HR" dirty="0" smtClean="0"/>
              <a:t>-sjeverna polarnica</a:t>
            </a:r>
          </a:p>
          <a:p>
            <a:pPr marL="45720" indent="0">
              <a:buNone/>
            </a:pPr>
            <a:endParaRPr lang="hr-HR" dirty="0" smtClean="0"/>
          </a:p>
          <a:p>
            <a:endParaRPr lang="hr-HR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7"/>
            <a:ext cx="9151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7884368" y="3250367"/>
            <a:ext cx="576064" cy="6106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089"/>
            <a:ext cx="9117691" cy="686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512511" cy="1143000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NORVEŠKA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944" y="936375"/>
            <a:ext cx="8856536" cy="59046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b="1" dirty="0">
                <a:solidFill>
                  <a:srgbClr val="66FF33"/>
                </a:solidFill>
              </a:rPr>
              <a:t>+</a:t>
            </a:r>
            <a:r>
              <a:rPr lang="hr-HR" b="1" dirty="0" smtClean="0">
                <a:solidFill>
                  <a:srgbClr val="66FF33"/>
                </a:solidFill>
              </a:rPr>
              <a:t>POVRŠINA: OKO 350 000 km</a:t>
            </a:r>
            <a:r>
              <a:rPr lang="hr-HR" b="1" dirty="0" smtClean="0">
                <a:solidFill>
                  <a:srgbClr val="66FF33"/>
                </a:solidFill>
                <a:latin typeface="Arial"/>
                <a:cs typeface="Arial"/>
              </a:rPr>
              <a:t>²</a:t>
            </a:r>
          </a:p>
          <a:p>
            <a:pPr marL="45720" indent="0">
              <a:buNone/>
            </a:pPr>
            <a:r>
              <a:rPr lang="hr-HR" b="1" dirty="0" smtClean="0">
                <a:solidFill>
                  <a:srgbClr val="66FF33"/>
                </a:solidFill>
                <a:latin typeface="Arial"/>
                <a:cs typeface="Arial"/>
              </a:rPr>
              <a:t>+STANOVNIŠTVO: OKO 5 MILIJUNA</a:t>
            </a:r>
          </a:p>
          <a:p>
            <a:pPr marL="45720" indent="0">
              <a:buNone/>
            </a:pPr>
            <a:r>
              <a:rPr lang="hr-HR" b="1" dirty="0" smtClean="0">
                <a:solidFill>
                  <a:srgbClr val="66FF33"/>
                </a:solidFill>
                <a:latin typeface="Arial"/>
                <a:cs typeface="Arial"/>
              </a:rPr>
              <a:t>GLAVNI GRAD: OSLO- 800 000 STANOVNIKA</a:t>
            </a:r>
            <a:endParaRPr lang="hr-HR" b="1" dirty="0" smtClean="0">
              <a:solidFill>
                <a:srgbClr val="66FF33"/>
              </a:solidFill>
            </a:endParaRPr>
          </a:p>
          <a:p>
            <a:pPr marL="45720" indent="0">
              <a:buNone/>
            </a:pPr>
            <a:r>
              <a:rPr lang="hr-HR" b="1" dirty="0" smtClean="0">
                <a:solidFill>
                  <a:srgbClr val="66FF33"/>
                </a:solidFill>
              </a:rPr>
              <a:t>-NAJVIŠI ŽIVOTNI STANDARD MEĐU SKANDINAVSKIM ZAMLJAMA</a:t>
            </a:r>
          </a:p>
          <a:p>
            <a:pPr marL="45720" indent="0">
              <a:buNone/>
            </a:pPr>
            <a:r>
              <a:rPr lang="hr-HR" b="1" dirty="0">
                <a:solidFill>
                  <a:srgbClr val="66FF33"/>
                </a:solidFill>
              </a:rPr>
              <a:t>*</a:t>
            </a:r>
            <a:r>
              <a:rPr lang="hr-HR" b="1" dirty="0" smtClean="0">
                <a:solidFill>
                  <a:srgbClr val="66FF33"/>
                </a:solidFill>
              </a:rPr>
              <a:t>BOGATA </a:t>
            </a:r>
            <a:r>
              <a:rPr lang="hr-HR" b="1" dirty="0">
                <a:solidFill>
                  <a:srgbClr val="66FF33"/>
                </a:solidFill>
              </a:rPr>
              <a:t>NAFTOM I ZEMNIM PLINOM (SJEVERNO MORE</a:t>
            </a:r>
            <a:r>
              <a:rPr lang="hr-HR" b="1" dirty="0" smtClean="0">
                <a:solidFill>
                  <a:srgbClr val="66FF33"/>
                </a:solidFill>
              </a:rPr>
              <a:t>)</a:t>
            </a:r>
          </a:p>
          <a:p>
            <a:pPr marL="45720" indent="0" algn="r">
              <a:buNone/>
            </a:pPr>
            <a:r>
              <a:rPr lang="pl-PL" b="1" dirty="0" smtClean="0">
                <a:solidFill>
                  <a:srgbClr val="66FF33"/>
                </a:solidFill>
              </a:rPr>
              <a:t>                                                            </a:t>
            </a:r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                                             </a:t>
            </a:r>
            <a:endParaRPr lang="hr-HR" b="1" dirty="0" smtClean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4" y="3933056"/>
            <a:ext cx="3089920" cy="23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40490"/>
            <a:ext cx="2323851" cy="172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8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856984" cy="6336704"/>
          </a:xfrm>
        </p:spPr>
        <p:txBody>
          <a:bodyPr/>
          <a:lstStyle/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-</a:t>
            </a:r>
            <a:r>
              <a:rPr lang="hr-HR" dirty="0">
                <a:solidFill>
                  <a:srgbClr val="66FF33"/>
                </a:solidFill>
              </a:rPr>
              <a:t>MALO RAVNIH POVRŠINA, BROJNI </a:t>
            </a:r>
            <a:r>
              <a:rPr lang="hr-HR" b="1" u="sng" dirty="0" smtClean="0">
                <a:solidFill>
                  <a:srgbClr val="66FF33"/>
                </a:solidFill>
              </a:rPr>
              <a:t>FJORDOVI</a:t>
            </a:r>
          </a:p>
          <a:p>
            <a:pPr marL="45720" indent="0">
              <a:buNone/>
            </a:pPr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*</a:t>
            </a:r>
            <a:r>
              <a:rPr lang="hr-HR" dirty="0">
                <a:solidFill>
                  <a:srgbClr val="66FF33"/>
                </a:solidFill>
              </a:rPr>
              <a:t>POVLAČENJEM LEDENJAKA OSTAJE </a:t>
            </a:r>
            <a:r>
              <a:rPr lang="hr-HR" dirty="0" smtClean="0">
                <a:solidFill>
                  <a:srgbClr val="66FF33"/>
                </a:solidFill>
              </a:rPr>
              <a:t> </a:t>
            </a:r>
            <a:r>
              <a:rPr lang="hr-HR" dirty="0">
                <a:solidFill>
                  <a:srgbClr val="66FF33"/>
                </a:solidFill>
              </a:rPr>
              <a:t>FIN I </a:t>
            </a:r>
            <a:r>
              <a:rPr lang="hr-HR" dirty="0" smtClean="0">
                <a:solidFill>
                  <a:srgbClr val="66FF33"/>
                </a:solidFill>
              </a:rPr>
              <a:t>MULJEVIT, </a:t>
            </a:r>
            <a:r>
              <a:rPr lang="hr-HR" dirty="0">
                <a:solidFill>
                  <a:srgbClr val="66FF33"/>
                </a:solidFill>
              </a:rPr>
              <a:t>NATALOŽEN MATERIJAL-TAKAV AKUMULACIJSKI OBLIK LEDENJAČKOG RELJEFA ZOVE SE </a:t>
            </a:r>
            <a:r>
              <a:rPr lang="hr-HR" b="1" u="sng" dirty="0">
                <a:solidFill>
                  <a:srgbClr val="66FF33"/>
                </a:solidFill>
              </a:rPr>
              <a:t>MORENA</a:t>
            </a: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0" y="1078802"/>
            <a:ext cx="23216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29" y="788553"/>
            <a:ext cx="3082206" cy="205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851920" y="980728"/>
            <a:ext cx="3816424" cy="2304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4657">
            <a:off x="3636121" y="546121"/>
            <a:ext cx="38354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17" y="4146981"/>
            <a:ext cx="4066528" cy="27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4742" y="116632"/>
            <a:ext cx="8352928" cy="6264696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+</a:t>
            </a:r>
            <a:r>
              <a:rPr lang="hr-HR" dirty="0">
                <a:solidFill>
                  <a:srgbClr val="66FF33"/>
                </a:solidFill>
              </a:rPr>
              <a:t>SLABI UVJETI ZA RAZVOJ </a:t>
            </a:r>
            <a:r>
              <a:rPr lang="hr-HR" dirty="0" smtClean="0">
                <a:solidFill>
                  <a:srgbClr val="66FF33"/>
                </a:solidFill>
              </a:rPr>
              <a:t>POLJOPRIVREDE- </a:t>
            </a:r>
            <a:r>
              <a:rPr lang="hr-HR" b="1" u="sng" dirty="0" smtClean="0">
                <a:solidFill>
                  <a:srgbClr val="66FF33"/>
                </a:solidFill>
              </a:rPr>
              <a:t>RIBARSTVO</a:t>
            </a:r>
            <a:r>
              <a:rPr lang="hr-HR" dirty="0">
                <a:solidFill>
                  <a:srgbClr val="66FF33"/>
                </a:solidFill>
              </a:rPr>
              <a:t>, </a:t>
            </a:r>
            <a:r>
              <a:rPr lang="hr-HR" b="1" u="sng" dirty="0">
                <a:solidFill>
                  <a:srgbClr val="66FF33"/>
                </a:solidFill>
              </a:rPr>
              <a:t>ŠUMARSTVO</a:t>
            </a:r>
            <a:r>
              <a:rPr lang="hr-HR" dirty="0">
                <a:solidFill>
                  <a:srgbClr val="66FF33"/>
                </a:solidFill>
              </a:rPr>
              <a:t> SU GLAVNE PRIMARNE </a:t>
            </a:r>
            <a:r>
              <a:rPr lang="hr-HR" dirty="0" smtClean="0">
                <a:solidFill>
                  <a:srgbClr val="66FF33"/>
                </a:solidFill>
              </a:rPr>
              <a:t>DJELATNOSTI</a:t>
            </a:r>
          </a:p>
          <a:p>
            <a:endParaRPr lang="hr-HR" dirty="0">
              <a:solidFill>
                <a:srgbClr val="66FF33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-</a:t>
            </a:r>
            <a:r>
              <a:rPr lang="hr-HR" b="1" u="sng" dirty="0" smtClean="0">
                <a:solidFill>
                  <a:srgbClr val="66FF33"/>
                </a:solidFill>
              </a:rPr>
              <a:t>POMORSTVO</a:t>
            </a:r>
            <a:r>
              <a:rPr lang="hr-HR" dirty="0" smtClean="0">
                <a:solidFill>
                  <a:srgbClr val="66FF33"/>
                </a:solidFill>
              </a:rPr>
              <a:t>- JEDNA </a:t>
            </a:r>
            <a:r>
              <a:rPr lang="hr-HR" dirty="0">
                <a:solidFill>
                  <a:srgbClr val="66FF33"/>
                </a:solidFill>
              </a:rPr>
              <a:t>OD VAŽNIJIH GOSPODARSKIH DJELATNOSTI U TERCIJALNOM </a:t>
            </a:r>
            <a:r>
              <a:rPr lang="hr-HR" dirty="0" smtClean="0">
                <a:solidFill>
                  <a:srgbClr val="66FF33"/>
                </a:solidFill>
              </a:rPr>
              <a:t>SEKTORU- RAZVEDENE </a:t>
            </a:r>
            <a:r>
              <a:rPr lang="hr-HR" dirty="0">
                <a:solidFill>
                  <a:srgbClr val="66FF33"/>
                </a:solidFill>
              </a:rPr>
              <a:t>OBALE</a:t>
            </a:r>
          </a:p>
          <a:p>
            <a:endParaRPr lang="hr-HR" dirty="0">
              <a:solidFill>
                <a:srgbClr val="66FF3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8406"/>
            <a:ext cx="310923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40448"/>
            <a:ext cx="3331071" cy="221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91" y="3999904"/>
            <a:ext cx="3810794" cy="28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640960" cy="6264696"/>
          </a:xfrm>
        </p:spPr>
        <p:txBody>
          <a:bodyPr/>
          <a:lstStyle/>
          <a:p>
            <a:pPr marL="4572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-</a:t>
            </a:r>
            <a:r>
              <a:rPr lang="hr-HR" dirty="0">
                <a:solidFill>
                  <a:srgbClr val="66FF33"/>
                </a:solidFill>
              </a:rPr>
              <a:t>ROALD AMUNDSEN- PRVI ČOVJEK KOJI JE STUPIO NA JUŽNI </a:t>
            </a:r>
            <a:r>
              <a:rPr lang="hr-HR" dirty="0" smtClean="0">
                <a:solidFill>
                  <a:srgbClr val="66FF33"/>
                </a:solidFill>
              </a:rPr>
              <a:t>POL</a:t>
            </a:r>
          </a:p>
          <a:p>
            <a:pPr marL="45720" indent="0">
              <a:buNone/>
            </a:pPr>
            <a:endParaRPr lang="hr-HR" dirty="0">
              <a:solidFill>
                <a:srgbClr val="66FF33"/>
              </a:solidFill>
            </a:endParaRPr>
          </a:p>
          <a:p>
            <a:pPr marL="45720" indent="0">
              <a:buNone/>
            </a:pPr>
            <a:endParaRPr lang="hr-HR" dirty="0" smtClean="0">
              <a:solidFill>
                <a:srgbClr val="66FF33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hr-HR" dirty="0">
                <a:solidFill>
                  <a:schemeClr val="tx1"/>
                </a:solidFill>
              </a:rPr>
              <a:t>*</a:t>
            </a:r>
            <a:r>
              <a:rPr lang="hr-HR" b="1" u="sng" dirty="0" smtClean="0">
                <a:solidFill>
                  <a:srgbClr val="66FF33"/>
                </a:solidFill>
              </a:rPr>
              <a:t>PETROKEMIJA I ALUMINIJSKA </a:t>
            </a:r>
            <a:r>
              <a:rPr lang="hr-HR" b="1" u="sng" dirty="0">
                <a:solidFill>
                  <a:srgbClr val="66FF33"/>
                </a:solidFill>
              </a:rPr>
              <a:t>INDUSTRIJA </a:t>
            </a:r>
            <a:r>
              <a:rPr lang="hr-HR" dirty="0" smtClean="0">
                <a:solidFill>
                  <a:srgbClr val="66FF33"/>
                </a:solidFill>
              </a:rPr>
              <a:t>SU </a:t>
            </a:r>
            <a:r>
              <a:rPr lang="hr-HR" dirty="0">
                <a:solidFill>
                  <a:srgbClr val="66FF33"/>
                </a:solidFill>
              </a:rPr>
              <a:t>VAŽNI U INDUSTRIJI</a:t>
            </a:r>
          </a:p>
          <a:p>
            <a:endParaRPr lang="hr-HR" dirty="0">
              <a:solidFill>
                <a:srgbClr val="66FF33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49" y="828741"/>
            <a:ext cx="3446512" cy="257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82374"/>
            <a:ext cx="2808312" cy="21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9252"/>
            <a:ext cx="3471113" cy="226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2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434</TotalTime>
  <Words>699</Words>
  <Application>Microsoft Office PowerPoint</Application>
  <PresentationFormat>Prikaz na zaslonu (4:3)</PresentationFormat>
  <Paragraphs>153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5" baseType="lpstr">
      <vt:lpstr>Slipstream</vt:lpstr>
      <vt:lpstr>ZEMLJE SKANDINAVSKOG POLUOTOKA </vt:lpstr>
      <vt:lpstr>Skandinavski poluotok</vt:lpstr>
      <vt:lpstr>NORVEŠKA</vt:lpstr>
      <vt:lpstr>Mora:</vt:lpstr>
      <vt:lpstr>ZEMLJE SKANDINAVSKOG POLUOTOKA (SKANDINAVSKE ZEMLJE) </vt:lpstr>
      <vt:lpstr>NORVEŠKA</vt:lpstr>
      <vt:lpstr>PowerPointova prezentacija</vt:lpstr>
      <vt:lpstr>PowerPointova prezentacija</vt:lpstr>
      <vt:lpstr>PowerPointova prezentacija</vt:lpstr>
      <vt:lpstr>ŠVEDSKA</vt:lpstr>
      <vt:lpstr>PowerPointova prezentacija</vt:lpstr>
      <vt:lpstr>-NA JUGU RAVNIČARSKA ZEMLJA PODLOŽNA KONTINENTSKIM UTJECAJIMA -ZIME HLADNE S MNOGO SNIJEGA </vt:lpstr>
      <vt:lpstr>PowerPointova prezentacija</vt:lpstr>
      <vt:lpstr>Finska </vt:lpstr>
      <vt:lpstr>PowerPointova prezentacija</vt:lpstr>
      <vt:lpstr>PowerPointova prezentacija</vt:lpstr>
      <vt:lpstr>Laponija </vt:lpstr>
      <vt:lpstr>PowerPointova prezentacija</vt:lpstr>
      <vt:lpstr>Listić za ponavljanje</vt:lpstr>
      <vt:lpstr>PowerPointova prezentacija</vt:lpstr>
      <vt:lpstr>4. KOJA JE POVRŠINOM NAJVEĆA SKANDINAVSKA ZEMLJA?</vt:lpstr>
      <vt:lpstr>9. UZ KRAJNJI SJEVER KOJE ZEMLJE VEŽEMO OVE POJAVE?</vt:lpstr>
      <vt:lpstr>ZAŠTO?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DRŽAVE SKANDINAVSKOG POLUOTOKA</dc:title>
  <dc:creator>BORIS</dc:creator>
  <cp:lastModifiedBy>Tihomir</cp:lastModifiedBy>
  <cp:revision>65</cp:revision>
  <dcterms:created xsi:type="dcterms:W3CDTF">2012-12-09T18:00:43Z</dcterms:created>
  <dcterms:modified xsi:type="dcterms:W3CDTF">2012-12-15T15:45:58Z</dcterms:modified>
</cp:coreProperties>
</file>